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59" r:id="rId5"/>
    <p:sldId id="273" r:id="rId6"/>
    <p:sldId id="260" r:id="rId7"/>
    <p:sldId id="261" r:id="rId8"/>
    <p:sldId id="262" r:id="rId9"/>
    <p:sldId id="274" r:id="rId10"/>
    <p:sldId id="263" r:id="rId11"/>
    <p:sldId id="264" r:id="rId12"/>
    <p:sldId id="265" r:id="rId13"/>
    <p:sldId id="268" r:id="rId14"/>
    <p:sldId id="275" r:id="rId15"/>
    <p:sldId id="276" r:id="rId16"/>
    <p:sldId id="284" r:id="rId17"/>
    <p:sldId id="269" r:id="rId18"/>
    <p:sldId id="270" r:id="rId19"/>
    <p:sldId id="283" r:id="rId20"/>
    <p:sldId id="277" r:id="rId21"/>
    <p:sldId id="278" r:id="rId22"/>
    <p:sldId id="279" r:id="rId23"/>
    <p:sldId id="280" r:id="rId24"/>
    <p:sldId id="281" r:id="rId25"/>
    <p:sldId id="282" r:id="rId26"/>
  </p:sldIdLst>
  <p:sldSz cx="12192000" cy="6858000"/>
  <p:notesSz cx="6858000" cy="9144000"/>
  <p:custShowLst>
    <p:custShow name="Custom Show 1" id="0">
      <p:sldLst>
        <p:sld r:id="rId2"/>
        <p:sld r:id="rId3"/>
        <p:sld r:id="rId4"/>
        <p:sld r:id="rId5"/>
        <p:sld r:id="rId6"/>
        <p:sld r:id="rId7"/>
        <p:sld r:id="rId8"/>
        <p:sld r:id="rId9"/>
        <p:sld r:id="rId10"/>
        <p:sld r:id="rId11"/>
        <p:sld r:id="rId12"/>
        <p:sld r:id="rId13"/>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286" autoAdjust="0"/>
    <p:restoredTop sz="94660"/>
  </p:normalViewPr>
  <p:slideViewPr>
    <p:cSldViewPr snapToGrid="0">
      <p:cViewPr>
        <p:scale>
          <a:sx n="60" d="100"/>
          <a:sy n="60" d="100"/>
        </p:scale>
        <p:origin x="784"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1205792792"/>
      </p:ext>
    </p:extLst>
  </p:cSld>
  <p:clrMapOvr>
    <a:masterClrMapping/>
  </p:clrMapOvr>
  <p:transition spd="slow">
    <p:wip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4036206789"/>
      </p:ext>
    </p:extLst>
  </p:cSld>
  <p:clrMapOvr>
    <a:masterClrMapping/>
  </p:clrMapOvr>
  <p:transition spd="slow">
    <p:wip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extLst>
      <p:ext uri="{BB962C8B-B14F-4D97-AF65-F5344CB8AC3E}">
        <p14:creationId xmlns:p14="http://schemas.microsoft.com/office/powerpoint/2010/main" val="3899471886"/>
      </p:ext>
    </p:extLst>
  </p:cSld>
  <p:clrMapOvr>
    <a:masterClrMapping/>
  </p:clrMapOvr>
  <p:transition spd="slow">
    <p:wip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4137185793"/>
      </p:ext>
    </p:extLst>
  </p:cSld>
  <p:clrMapOvr>
    <a:masterClrMapping/>
  </p:clrMapOvr>
  <p:transition spd="slow">
    <p:wip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494548455"/>
      </p:ext>
    </p:extLst>
  </p:cSld>
  <p:clrMapOvr>
    <a:masterClrMapping/>
  </p:clrMapOvr>
  <p:transition spd="slow">
    <p:wip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1464864122"/>
      </p:ext>
    </p:extLst>
  </p:cSld>
  <p:clrMapOvr>
    <a:masterClrMapping/>
  </p:clrMapOvr>
  <p:transition spd="slow">
    <p:wip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956216200"/>
      </p:ext>
    </p:extLst>
  </p:cSld>
  <p:clrMapOvr>
    <a:masterClrMapping/>
  </p:clrMapOvr>
  <p:transition spd="slow">
    <p:wip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119743603"/>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1727699936"/>
      </p:ext>
    </p:extLst>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CBCBA43-FFD0-4A4E-B9A2-4E4ECCE8DF1F}" type="datetimeFigureOut">
              <a:rPr lang="en-SG" smtClean="0"/>
              <a:t>26/6/2022</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3613897313"/>
      </p:ext>
    </p:extLst>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CBCBA43-FFD0-4A4E-B9A2-4E4ECCE8DF1F}" type="datetimeFigureOut">
              <a:rPr lang="en-SG" smtClean="0"/>
              <a:t>26/6/2022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1026051703"/>
      </p:ext>
    </p:extLst>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CBCBA43-FFD0-4A4E-B9A2-4E4ECCE8DF1F}" type="datetimeFigureOut">
              <a:rPr lang="en-SG" smtClean="0"/>
              <a:t>26/6/2022</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3199258656"/>
      </p:ext>
    </p:extLst>
  </p:cSld>
  <p:clrMapOvr>
    <a:masterClrMapping/>
  </p:clrMapOvr>
  <p:transition spd="slow">
    <p:wip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CBCBA43-FFD0-4A4E-B9A2-4E4ECCE8DF1F}" type="datetimeFigureOut">
              <a:rPr lang="en-SG" smtClean="0"/>
              <a:t>26/6/2022</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2745852904"/>
      </p:ext>
    </p:extLst>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CBCBA43-FFD0-4A4E-B9A2-4E4ECCE8DF1F}" type="datetimeFigureOut">
              <a:rPr lang="en-SG" smtClean="0"/>
              <a:t>26/6/2022</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1532243910"/>
      </p:ext>
    </p:extLst>
  </p:cSld>
  <p:clrMapOvr>
    <a:masterClrMapping/>
  </p:clrMapOvr>
  <p:transition spd="slow">
    <p:wip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CBCBA43-FFD0-4A4E-B9A2-4E4ECCE8DF1F}" type="datetimeFigureOut">
              <a:rPr lang="en-SG" smtClean="0"/>
              <a:t>26/6/2022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1500437121"/>
      </p:ext>
    </p:extLst>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FCBCBA43-FFD0-4A4E-B9A2-4E4ECCE8DF1F}" type="datetimeFigureOut">
              <a:rPr lang="en-SG" smtClean="0"/>
              <a:t>26/6/2022</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A3C30E0C-29CC-42A6-A908-CF6D0398FBEF}" type="slidenum">
              <a:rPr lang="en-SG" smtClean="0"/>
              <a:t>‹#›</a:t>
            </a:fld>
            <a:endParaRPr lang="en-SG"/>
          </a:p>
        </p:txBody>
      </p:sp>
    </p:spTree>
    <p:extLst>
      <p:ext uri="{BB962C8B-B14F-4D97-AF65-F5344CB8AC3E}">
        <p14:creationId xmlns:p14="http://schemas.microsoft.com/office/powerpoint/2010/main" val="4183511779"/>
      </p:ext>
    </p:extLst>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2"/>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FCBCBA43-FFD0-4A4E-B9A2-4E4ECCE8DF1F}" type="datetimeFigureOut">
              <a:rPr lang="en-SG" smtClean="0"/>
              <a:t>26/6/2022</a:t>
            </a:fld>
            <a:endParaRPr lang="en-SG"/>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3C30E0C-29CC-42A6-A908-CF6D0398FBEF}" type="slidenum">
              <a:rPr lang="en-SG" smtClean="0"/>
              <a:t>‹#›</a:t>
            </a:fld>
            <a:endParaRPr lang="en-SG"/>
          </a:p>
        </p:txBody>
      </p:sp>
    </p:spTree>
    <p:extLst>
      <p:ext uri="{BB962C8B-B14F-4D97-AF65-F5344CB8AC3E}">
        <p14:creationId xmlns:p14="http://schemas.microsoft.com/office/powerpoint/2010/main" val="116251544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Lst>
  <p:transition spd="slow">
    <p:wipe/>
  </p:transition>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g"/><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F5B75A42-690D-4E8C-843D-23E97CF4B7A3}"/>
              </a:ext>
            </a:extLst>
          </p:cNvPr>
          <p:cNvSpPr/>
          <p:nvPr/>
        </p:nvSpPr>
        <p:spPr>
          <a:xfrm>
            <a:off x="4736041" y="3638550"/>
            <a:ext cx="4447117" cy="24574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 name="Title 1">
            <a:extLst>
              <a:ext uri="{FF2B5EF4-FFF2-40B4-BE49-F238E27FC236}">
                <a16:creationId xmlns:a16="http://schemas.microsoft.com/office/drawing/2014/main" id="{AF0E2CBF-E884-666A-935E-796937E30DE1}"/>
              </a:ext>
            </a:extLst>
          </p:cNvPr>
          <p:cNvSpPr>
            <a:spLocks noGrp="1"/>
          </p:cNvSpPr>
          <p:nvPr>
            <p:ph type="ctrTitle"/>
          </p:nvPr>
        </p:nvSpPr>
        <p:spPr>
          <a:xfrm>
            <a:off x="1603375" y="1290106"/>
            <a:ext cx="7579783" cy="1646302"/>
          </a:xfrm>
          <a:solidFill>
            <a:schemeClr val="accent1"/>
          </a:solidFill>
          <a:ln w="3175">
            <a:solidFill>
              <a:schemeClr val="tx1"/>
            </a:solidFill>
          </a:ln>
          <a:effectLst>
            <a:softEdge rad="38100"/>
          </a:effectLst>
        </p:spPr>
        <p:txBody>
          <a:bodyPr/>
          <a:lstStyle/>
          <a:p>
            <a:pPr algn="ctr"/>
            <a:r>
              <a:rPr lang="en-SG" b="1" dirty="0">
                <a:solidFill>
                  <a:schemeClr val="bg2"/>
                </a:solidFill>
              </a:rPr>
              <a:t>BLOOD BANK MANAGEMENT SYSTEM</a:t>
            </a:r>
          </a:p>
        </p:txBody>
      </p:sp>
      <p:sp>
        <p:nvSpPr>
          <p:cNvPr id="4" name="Google Shape;63;p13">
            <a:extLst>
              <a:ext uri="{FF2B5EF4-FFF2-40B4-BE49-F238E27FC236}">
                <a16:creationId xmlns:a16="http://schemas.microsoft.com/office/drawing/2014/main" id="{CDECFEC2-FD53-B7B9-7904-B7E3DD954ADA}"/>
              </a:ext>
            </a:extLst>
          </p:cNvPr>
          <p:cNvSpPr txBox="1">
            <a:spLocks/>
          </p:cNvSpPr>
          <p:nvPr/>
        </p:nvSpPr>
        <p:spPr>
          <a:xfrm>
            <a:off x="4982633" y="3562349"/>
            <a:ext cx="5875867" cy="2457450"/>
          </a:xfrm>
          <a:prstGeom prst="rect">
            <a:avLst/>
          </a:prstGeom>
        </p:spPr>
        <p:txBody>
          <a:bodyPr spcFirstLastPara="1" vert="horz" wrap="square" lIns="91425" tIns="91425" rIns="91425" bIns="91425" rtlCol="0" anchor="ctr" anchorCtr="0">
            <a:normAutofit fontScale="92500" lnSpcReduction="10000"/>
          </a:bodyPr>
          <a:lstStyle>
            <a:lvl1pPr marL="0" indent="0" algn="r" defTabSz="457200" rtl="0" eaLnBrk="1" latinLnBrk="0" hangingPunct="1">
              <a:spcBef>
                <a:spcPts val="1000"/>
              </a:spcBef>
              <a:spcAft>
                <a:spcPts val="0"/>
              </a:spcAft>
              <a:buClr>
                <a:schemeClr val="accent1"/>
              </a:buClr>
              <a:buSzPct val="80000"/>
              <a:buFont typeface="Wingdings 3" charset="2"/>
              <a:buNone/>
              <a:defRPr sz="1800" kern="1200">
                <a:solidFill>
                  <a:schemeClr val="tx1">
                    <a:lumMod val="50000"/>
                    <a:lumOff val="50000"/>
                  </a:schemeClr>
                </a:solidFill>
                <a:latin typeface="+mn-lt"/>
                <a:ea typeface="+mn-ea"/>
                <a:cs typeface="+mn-cs"/>
              </a:defRPr>
            </a:lvl1pPr>
            <a:lvl2pPr marL="457200" indent="0" algn="ctr" defTabSz="457200" rtl="0" eaLnBrk="1" latinLnBrk="0" hangingPunct="1">
              <a:spcBef>
                <a:spcPts val="1000"/>
              </a:spcBef>
              <a:spcAft>
                <a:spcPts val="0"/>
              </a:spcAft>
              <a:buClr>
                <a:schemeClr val="accent1"/>
              </a:buClr>
              <a:buSzPct val="80000"/>
              <a:buFont typeface="Wingdings 3" charset="2"/>
              <a:buNone/>
              <a:defRPr sz="1600" kern="1200">
                <a:solidFill>
                  <a:schemeClr val="tx1">
                    <a:tint val="75000"/>
                  </a:schemeClr>
                </a:solidFill>
                <a:latin typeface="+mn-lt"/>
                <a:ea typeface="+mn-ea"/>
                <a:cs typeface="+mn-cs"/>
              </a:defRPr>
            </a:lvl2pPr>
            <a:lvl3pPr marL="914400" indent="0" algn="ctr" defTabSz="457200" rtl="0" eaLnBrk="1" latinLnBrk="0" hangingPunct="1">
              <a:spcBef>
                <a:spcPts val="1000"/>
              </a:spcBef>
              <a:spcAft>
                <a:spcPts val="0"/>
              </a:spcAft>
              <a:buClr>
                <a:schemeClr val="accent1"/>
              </a:buClr>
              <a:buSzPct val="80000"/>
              <a:buFont typeface="Wingdings 3" charset="2"/>
              <a:buNone/>
              <a:defRPr sz="1400" kern="1200">
                <a:solidFill>
                  <a:schemeClr val="tx1">
                    <a:tint val="75000"/>
                  </a:schemeClr>
                </a:solidFill>
                <a:latin typeface="+mn-lt"/>
                <a:ea typeface="+mn-ea"/>
                <a:cs typeface="+mn-cs"/>
              </a:defRPr>
            </a:lvl3pPr>
            <a:lvl4pPr marL="1371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4pPr>
            <a:lvl5pPr marL="18288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5pPr>
            <a:lvl6pPr marL="22860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6pPr>
            <a:lvl7pPr marL="27432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7pPr>
            <a:lvl8pPr marL="32004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8pPr>
            <a:lvl9pPr marL="3657600" indent="0" algn="ctr" defTabSz="457200" rtl="0" eaLnBrk="1" latinLnBrk="0" hangingPunct="1">
              <a:spcBef>
                <a:spcPts val="1000"/>
              </a:spcBef>
              <a:spcAft>
                <a:spcPts val="0"/>
              </a:spcAft>
              <a:buClr>
                <a:schemeClr val="accent1"/>
              </a:buClr>
              <a:buSzPct val="80000"/>
              <a:buFont typeface="Wingdings 3" charset="2"/>
              <a:buNone/>
              <a:defRPr sz="1200" kern="1200">
                <a:solidFill>
                  <a:schemeClr val="tx1">
                    <a:tint val="75000"/>
                  </a:schemeClr>
                </a:solidFill>
                <a:latin typeface="+mn-lt"/>
                <a:ea typeface="+mn-ea"/>
                <a:cs typeface="+mn-cs"/>
              </a:defRPr>
            </a:lvl9pPr>
          </a:lstStyle>
          <a:p>
            <a:pPr algn="l">
              <a:spcBef>
                <a:spcPts val="0"/>
              </a:spcBef>
            </a:pPr>
            <a:endParaRPr lang="en-SG" sz="2000" b="1" dirty="0">
              <a:solidFill>
                <a:schemeClr val="bg2">
                  <a:lumMod val="10000"/>
                </a:schemeClr>
              </a:solidFill>
              <a:latin typeface="+mj-lt"/>
              <a:cs typeface="Times New Roman" panose="02020603050405020304" pitchFamily="18" charset="0"/>
            </a:endParaRPr>
          </a:p>
          <a:p>
            <a:pPr algn="l">
              <a:spcBef>
                <a:spcPts val="0"/>
              </a:spcBef>
            </a:pPr>
            <a:r>
              <a:rPr lang="en-SG" sz="2000" b="1" dirty="0">
                <a:solidFill>
                  <a:schemeClr val="bg1">
                    <a:lumMod val="85000"/>
                  </a:schemeClr>
                </a:solidFill>
                <a:latin typeface="+mj-lt"/>
                <a:cs typeface="Times New Roman" panose="02020603050405020304" pitchFamily="18" charset="0"/>
              </a:rPr>
              <a:t>2019505005 - Ahmed </a:t>
            </a:r>
            <a:r>
              <a:rPr lang="en-SG" sz="2000" b="1" dirty="0" err="1">
                <a:solidFill>
                  <a:schemeClr val="bg1">
                    <a:lumMod val="85000"/>
                  </a:schemeClr>
                </a:solidFill>
                <a:latin typeface="+mj-lt"/>
                <a:cs typeface="Times New Roman" panose="02020603050405020304" pitchFamily="18" charset="0"/>
              </a:rPr>
              <a:t>Atheeq</a:t>
            </a:r>
            <a:r>
              <a:rPr lang="en-SG" sz="2000" b="1" dirty="0">
                <a:solidFill>
                  <a:schemeClr val="bg1">
                    <a:lumMod val="85000"/>
                  </a:schemeClr>
                </a:solidFill>
                <a:latin typeface="+mj-lt"/>
                <a:cs typeface="Times New Roman" panose="02020603050405020304" pitchFamily="18" charset="0"/>
              </a:rPr>
              <a:t> M A</a:t>
            </a:r>
          </a:p>
          <a:p>
            <a:pPr algn="l">
              <a:spcBef>
                <a:spcPts val="0"/>
              </a:spcBef>
            </a:pPr>
            <a:r>
              <a:rPr lang="en-SG" sz="2000" b="1" dirty="0">
                <a:solidFill>
                  <a:schemeClr val="bg1">
                    <a:lumMod val="85000"/>
                  </a:schemeClr>
                </a:solidFill>
                <a:latin typeface="+mj-lt"/>
                <a:cs typeface="Times New Roman" panose="02020603050405020304" pitchFamily="18" charset="0"/>
              </a:rPr>
              <a:t>2019505019 - </a:t>
            </a:r>
            <a:r>
              <a:rPr lang="en-SG" sz="2000" b="1" dirty="0" err="1">
                <a:solidFill>
                  <a:schemeClr val="bg1">
                    <a:lumMod val="85000"/>
                  </a:schemeClr>
                </a:solidFill>
                <a:latin typeface="+mj-lt"/>
                <a:cs typeface="Times New Roman" panose="02020603050405020304" pitchFamily="18" charset="0"/>
              </a:rPr>
              <a:t>Karmukilan</a:t>
            </a:r>
            <a:r>
              <a:rPr lang="en-SG" sz="2000" b="1" dirty="0">
                <a:solidFill>
                  <a:schemeClr val="bg1">
                    <a:lumMod val="85000"/>
                  </a:schemeClr>
                </a:solidFill>
                <a:latin typeface="+mj-lt"/>
                <a:cs typeface="Times New Roman" panose="02020603050405020304" pitchFamily="18" charset="0"/>
              </a:rPr>
              <a:t> K T</a:t>
            </a:r>
          </a:p>
          <a:p>
            <a:pPr algn="l">
              <a:spcBef>
                <a:spcPts val="0"/>
              </a:spcBef>
            </a:pPr>
            <a:r>
              <a:rPr lang="en-SG" sz="2000" b="1" dirty="0">
                <a:solidFill>
                  <a:schemeClr val="bg1">
                    <a:lumMod val="85000"/>
                  </a:schemeClr>
                </a:solidFill>
                <a:latin typeface="+mj-lt"/>
                <a:cs typeface="Times New Roman" panose="02020603050405020304" pitchFamily="18" charset="0"/>
              </a:rPr>
              <a:t>2019505023 - Kishore Kumar S</a:t>
            </a:r>
          </a:p>
          <a:p>
            <a:pPr algn="l">
              <a:spcBef>
                <a:spcPts val="0"/>
              </a:spcBef>
            </a:pPr>
            <a:r>
              <a:rPr lang="en-SG" sz="2000" b="1" dirty="0">
                <a:solidFill>
                  <a:schemeClr val="bg1">
                    <a:lumMod val="85000"/>
                  </a:schemeClr>
                </a:solidFill>
                <a:latin typeface="+mj-lt"/>
                <a:cs typeface="Times New Roman" panose="02020603050405020304" pitchFamily="18" charset="0"/>
              </a:rPr>
              <a:t>2019505028 - Plaban Datta</a:t>
            </a:r>
          </a:p>
          <a:p>
            <a:pPr algn="l">
              <a:spcBef>
                <a:spcPts val="0"/>
              </a:spcBef>
            </a:pPr>
            <a:r>
              <a:rPr lang="en-SG" sz="2000" b="1" dirty="0">
                <a:solidFill>
                  <a:schemeClr val="bg1">
                    <a:lumMod val="85000"/>
                  </a:schemeClr>
                </a:solidFill>
                <a:latin typeface="+mj-lt"/>
                <a:cs typeface="Times New Roman" panose="02020603050405020304" pitchFamily="18" charset="0"/>
              </a:rPr>
              <a:t>2019505032 - </a:t>
            </a:r>
            <a:r>
              <a:rPr lang="en-SG" sz="2000" b="1" dirty="0" err="1">
                <a:solidFill>
                  <a:schemeClr val="bg1">
                    <a:lumMod val="85000"/>
                  </a:schemeClr>
                </a:solidFill>
                <a:latin typeface="+mj-lt"/>
                <a:cs typeface="Times New Roman" panose="02020603050405020304" pitchFamily="18" charset="0"/>
              </a:rPr>
              <a:t>Pushparaman</a:t>
            </a:r>
            <a:r>
              <a:rPr lang="en-SG" sz="2000" b="1" dirty="0">
                <a:solidFill>
                  <a:schemeClr val="bg1">
                    <a:lumMod val="85000"/>
                  </a:schemeClr>
                </a:solidFill>
                <a:latin typeface="+mj-lt"/>
                <a:cs typeface="Times New Roman" panose="02020603050405020304" pitchFamily="18" charset="0"/>
              </a:rPr>
              <a:t> V</a:t>
            </a:r>
          </a:p>
          <a:p>
            <a:pPr algn="l">
              <a:spcBef>
                <a:spcPts val="0"/>
              </a:spcBef>
            </a:pPr>
            <a:r>
              <a:rPr lang="en-SG" sz="2000" b="1" dirty="0">
                <a:solidFill>
                  <a:schemeClr val="bg1">
                    <a:lumMod val="85000"/>
                  </a:schemeClr>
                </a:solidFill>
                <a:latin typeface="+mj-lt"/>
                <a:cs typeface="Times New Roman" panose="02020603050405020304" pitchFamily="18" charset="0"/>
              </a:rPr>
              <a:t>2019505039 – </a:t>
            </a:r>
            <a:r>
              <a:rPr lang="en-SG" sz="2000" b="1" dirty="0" err="1">
                <a:solidFill>
                  <a:schemeClr val="bg1">
                    <a:lumMod val="85000"/>
                  </a:schemeClr>
                </a:solidFill>
                <a:latin typeface="+mj-lt"/>
                <a:cs typeface="Times New Roman" panose="02020603050405020304" pitchFamily="18" charset="0"/>
              </a:rPr>
              <a:t>Saaipriya</a:t>
            </a:r>
            <a:r>
              <a:rPr lang="en-SG" sz="2000" b="1" dirty="0">
                <a:solidFill>
                  <a:schemeClr val="bg1">
                    <a:lumMod val="85000"/>
                  </a:schemeClr>
                </a:solidFill>
                <a:latin typeface="+mj-lt"/>
                <a:cs typeface="Times New Roman" panose="02020603050405020304" pitchFamily="18" charset="0"/>
              </a:rPr>
              <a:t> </a:t>
            </a:r>
            <a:r>
              <a:rPr lang="en-SG" sz="2000" b="1" dirty="0">
                <a:solidFill>
                  <a:schemeClr val="bg1">
                    <a:lumMod val="85000"/>
                  </a:schemeClr>
                </a:solidFill>
                <a:cs typeface="Times New Roman" panose="02020603050405020304" pitchFamily="18" charset="0"/>
              </a:rPr>
              <a:t>A S </a:t>
            </a:r>
            <a:endParaRPr lang="en-SG" sz="2000" b="1" dirty="0">
              <a:solidFill>
                <a:schemeClr val="bg1">
                  <a:lumMod val="85000"/>
                </a:schemeClr>
              </a:solidFill>
              <a:latin typeface="+mj-lt"/>
              <a:cs typeface="Times New Roman" panose="02020603050405020304" pitchFamily="18" charset="0"/>
            </a:endParaRPr>
          </a:p>
          <a:p>
            <a:pPr algn="l">
              <a:spcBef>
                <a:spcPts val="0"/>
              </a:spcBef>
            </a:pPr>
            <a:r>
              <a:rPr lang="en-SG" sz="2000" b="1" dirty="0">
                <a:solidFill>
                  <a:schemeClr val="bg1">
                    <a:lumMod val="85000"/>
                  </a:schemeClr>
                </a:solidFill>
                <a:latin typeface="+mj-lt"/>
                <a:cs typeface="Times New Roman" panose="02020603050405020304" pitchFamily="18" charset="0"/>
              </a:rPr>
              <a:t>2019505051 - </a:t>
            </a:r>
            <a:r>
              <a:rPr lang="en-SG" sz="2000" b="1" dirty="0" err="1">
                <a:solidFill>
                  <a:schemeClr val="bg1">
                    <a:lumMod val="85000"/>
                  </a:schemeClr>
                </a:solidFill>
                <a:latin typeface="+mj-lt"/>
                <a:cs typeface="Times New Roman" panose="02020603050405020304" pitchFamily="18" charset="0"/>
              </a:rPr>
              <a:t>Vasunthradevi</a:t>
            </a:r>
            <a:r>
              <a:rPr lang="en-SG" sz="2000" b="1" dirty="0">
                <a:solidFill>
                  <a:schemeClr val="bg1">
                    <a:lumMod val="85000"/>
                  </a:schemeClr>
                </a:solidFill>
                <a:latin typeface="+mj-lt"/>
                <a:cs typeface="Times New Roman" panose="02020603050405020304" pitchFamily="18" charset="0"/>
              </a:rPr>
              <a:t> V</a:t>
            </a:r>
          </a:p>
        </p:txBody>
      </p:sp>
      <p:pic>
        <p:nvPicPr>
          <p:cNvPr id="6" name="Picture 5">
            <a:extLst>
              <a:ext uri="{FF2B5EF4-FFF2-40B4-BE49-F238E27FC236}">
                <a16:creationId xmlns:a16="http://schemas.microsoft.com/office/drawing/2014/main" id="{B3EE4FA2-14B0-4F2A-ABEE-CA9E4A5056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0049" y="3429000"/>
            <a:ext cx="2781300" cy="2838450"/>
          </a:xfrm>
          <a:prstGeom prst="roundRect">
            <a:avLst>
              <a:gd name="adj" fmla="val 11111"/>
            </a:avLst>
          </a:prstGeom>
          <a:ln w="190500" cap="rnd">
            <a:solidFill>
              <a:srgbClr val="C8C6BD"/>
            </a:solidFill>
            <a:prstDash val="solid"/>
          </a:ln>
          <a:effectLst>
            <a:outerShdw blurRad="101600" dist="50800" dir="7200000" algn="tl" rotWithShape="0">
              <a:srgbClr val="000000">
                <a:alpha val="45000"/>
              </a:srgbClr>
            </a:outerShdw>
          </a:effectLst>
          <a:scene3d>
            <a:camera prst="perspectiveFront" fov="5400000"/>
            <a:lightRig rig="threePt" dir="t">
              <a:rot lat="0" lon="0" rev="19200000"/>
            </a:lightRig>
          </a:scene3d>
          <a:sp3d extrusionH="25400">
            <a:bevelT w="304800" h="152400" prst="hardEdge"/>
            <a:extrusionClr>
              <a:srgbClr val="FFFFFF"/>
            </a:extrusionClr>
          </a:sp3d>
        </p:spPr>
      </p:pic>
    </p:spTree>
    <p:extLst>
      <p:ext uri="{BB962C8B-B14F-4D97-AF65-F5344CB8AC3E}">
        <p14:creationId xmlns:p14="http://schemas.microsoft.com/office/powerpoint/2010/main" val="194271773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E170D5-FAAE-F018-F538-CF2F4ED74101}"/>
              </a:ext>
            </a:extLst>
          </p:cNvPr>
          <p:cNvPicPr>
            <a:picLocks noChangeAspect="1"/>
          </p:cNvPicPr>
          <p:nvPr/>
        </p:nvPicPr>
        <p:blipFill>
          <a:blip r:embed="rId2"/>
          <a:stretch>
            <a:fillRect/>
          </a:stretch>
        </p:blipFill>
        <p:spPr>
          <a:xfrm>
            <a:off x="92393" y="90657"/>
            <a:ext cx="11967527" cy="6680267"/>
          </a:xfrm>
          <a:prstGeom prst="rect">
            <a:avLst/>
          </a:prstGeom>
        </p:spPr>
      </p:pic>
      <p:sp>
        <p:nvSpPr>
          <p:cNvPr id="4" name="TextBox 3">
            <a:extLst>
              <a:ext uri="{FF2B5EF4-FFF2-40B4-BE49-F238E27FC236}">
                <a16:creationId xmlns:a16="http://schemas.microsoft.com/office/drawing/2014/main" id="{16778F23-6BA1-D464-A5CC-DEE5CCD038D6}"/>
              </a:ext>
            </a:extLst>
          </p:cNvPr>
          <p:cNvSpPr txBox="1"/>
          <p:nvPr/>
        </p:nvSpPr>
        <p:spPr>
          <a:xfrm>
            <a:off x="580073" y="207943"/>
            <a:ext cx="6105524" cy="954107"/>
          </a:xfrm>
          <a:prstGeom prst="rect">
            <a:avLst/>
          </a:prstGeom>
          <a:noFill/>
        </p:spPr>
        <p:txBody>
          <a:bodyPr wrap="square">
            <a:spAutoFit/>
          </a:bodyPr>
          <a:lstStyle/>
          <a:p>
            <a:br>
              <a:rPr lang="en-IN" sz="1800" b="1" dirty="0">
                <a:solidFill>
                  <a:schemeClr val="accent1"/>
                </a:solidFill>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SG" dirty="0"/>
          </a:p>
        </p:txBody>
      </p:sp>
    </p:spTree>
    <p:extLst>
      <p:ext uri="{BB962C8B-B14F-4D97-AF65-F5344CB8AC3E}">
        <p14:creationId xmlns:p14="http://schemas.microsoft.com/office/powerpoint/2010/main" val="66719329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CC35E-D3EB-AC5A-B0C8-E25475540694}"/>
              </a:ext>
            </a:extLst>
          </p:cNvPr>
          <p:cNvSpPr txBox="1">
            <a:spLocks/>
          </p:cNvSpPr>
          <p:nvPr/>
        </p:nvSpPr>
        <p:spPr>
          <a:xfrm>
            <a:off x="430799" y="330439"/>
            <a:ext cx="9414241" cy="5277882"/>
          </a:xfrm>
          <a:prstGeom prst="rect">
            <a:avLst/>
          </a:prstGeom>
        </p:spPr>
        <p:txBody>
          <a:bodyPr>
            <a:no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800" u="sng" dirty="0">
                <a:latin typeface="Bahnschrift SemiLight SemiConde" panose="020B0502040204020203" pitchFamily="34" charset="0"/>
                <a:cs typeface="Times New Roman" panose="02020603050405020304" pitchFamily="18" charset="0"/>
              </a:rPr>
              <a:t>WORKFLOW:</a:t>
            </a:r>
            <a:br>
              <a:rPr lang="en-IN" sz="2000" dirty="0">
                <a:solidFill>
                  <a:schemeClr val="bg2">
                    <a:lumMod val="10000"/>
                  </a:schemeClr>
                </a:solidFill>
                <a:latin typeface="Bahnschrift SemiLight SemiConde" panose="020B0502040204020203" pitchFamily="34" charset="0"/>
                <a:cs typeface="Times New Roman" panose="02020603050405020304" pitchFamily="18" charset="0"/>
              </a:rPr>
            </a:br>
            <a:br>
              <a:rPr lang="en-IN" sz="20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As we open the link for our website , we can enter blood group and pin code to get information about the donors and their availability near the pin code.</a:t>
            </a:r>
            <a:br>
              <a:rPr lang="en-IN" sz="22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This also contains Steps overview which includes :</a:t>
            </a:r>
            <a:br>
              <a:rPr lang="en-IN" sz="22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&gt; Users register / Login to website</a:t>
            </a:r>
            <a:br>
              <a:rPr lang="en-IN" sz="22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&gt; To get personal  information from donor</a:t>
            </a:r>
            <a:br>
              <a:rPr lang="en-IN" sz="22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&gt; Contact and address of Donor</a:t>
            </a:r>
            <a:br>
              <a:rPr lang="en-IN" sz="22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&gt; Provide Donor id and user id to uniquely identify the information of donor when entered</a:t>
            </a:r>
            <a:br>
              <a:rPr lang="en-IN" sz="22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&gt; Blood information and eligibility of donor , hospital information and availability</a:t>
            </a:r>
            <a:br>
              <a:rPr lang="en-IN" sz="22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&gt; Request form for donation to the donor for blood donation with date</a:t>
            </a:r>
            <a:br>
              <a:rPr lang="en-IN" sz="22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&gt; Donation status regarding information of donation - date and place of donation</a:t>
            </a:r>
            <a:br>
              <a:rPr lang="en-IN" sz="2200" dirty="0">
                <a:solidFill>
                  <a:schemeClr val="bg2">
                    <a:lumMod val="10000"/>
                  </a:schemeClr>
                </a:solidFill>
                <a:latin typeface="Bahnschrift Light SemiCondensed" panose="020B0502040204020203" pitchFamily="34" charset="0"/>
                <a:cs typeface="Times New Roman" panose="02020603050405020304" pitchFamily="18" charset="0"/>
              </a:rPr>
            </a:br>
            <a:r>
              <a:rPr lang="en-IN" sz="2200" dirty="0">
                <a:solidFill>
                  <a:schemeClr val="bg2">
                    <a:lumMod val="10000"/>
                  </a:schemeClr>
                </a:solidFill>
                <a:latin typeface="Bahnschrift Light SemiCondensed" panose="020B0502040204020203" pitchFamily="34" charset="0"/>
                <a:cs typeface="Times New Roman" panose="02020603050405020304" pitchFamily="18" charset="0"/>
              </a:rPr>
              <a:t>&gt; Feedback form to get the feedback from the donor </a:t>
            </a:r>
            <a:br>
              <a:rPr lang="en-IN" sz="2000" dirty="0">
                <a:solidFill>
                  <a:schemeClr val="bg1"/>
                </a:solidFill>
                <a:latin typeface="Bahnschrift SemiCondensed" panose="020B0502040204020203" pitchFamily="34"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br>
              <a:rPr lang="en-IN" sz="2000" dirty="0">
                <a:solidFill>
                  <a:schemeClr val="bg1"/>
                </a:solidFill>
                <a:latin typeface="Times New Roman" panose="02020603050405020304" pitchFamily="18" charset="0"/>
                <a:cs typeface="Times New Roman" panose="02020603050405020304" pitchFamily="18" charset="0"/>
              </a:rPr>
            </a:br>
            <a:endParaRPr lang="en-IN" sz="20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245163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B40961F-BE95-4075-DD31-C2FC89C431E0}"/>
              </a:ext>
            </a:extLst>
          </p:cNvPr>
          <p:cNvSpPr txBox="1"/>
          <p:nvPr/>
        </p:nvSpPr>
        <p:spPr>
          <a:xfrm>
            <a:off x="5093092" y="251708"/>
            <a:ext cx="2005816" cy="400110"/>
          </a:xfrm>
          <a:prstGeom prst="rect">
            <a:avLst/>
          </a:prstGeom>
          <a:noFill/>
        </p:spPr>
        <p:txBody>
          <a:bodyPr wrap="square">
            <a:spAutoFit/>
          </a:bodyPr>
          <a:lstStyle/>
          <a:p>
            <a:pPr algn="ctr"/>
            <a:r>
              <a:rPr lang="en-IN" sz="2000" b="1" dirty="0">
                <a:solidFill>
                  <a:srgbClr val="FF0000"/>
                </a:solidFill>
                <a:latin typeface="Bahnschrift SemiLight SemiConde" panose="020B0502040204020203" pitchFamily="34" charset="0"/>
                <a:cs typeface="Times New Roman" panose="02020603050405020304" pitchFamily="18" charset="0"/>
              </a:rPr>
              <a:t>LANDING PAGE</a:t>
            </a:r>
            <a:endParaRPr lang="en-SG" sz="2000" b="1" dirty="0">
              <a:solidFill>
                <a:srgbClr val="FF0000"/>
              </a:solidFill>
              <a:latin typeface="Bahnschrift SemiLight SemiConde" panose="020B0502040204020203" pitchFamily="34" charset="0"/>
            </a:endParaRPr>
          </a:p>
        </p:txBody>
      </p:sp>
      <p:pic>
        <p:nvPicPr>
          <p:cNvPr id="5" name="Picture 4">
            <a:extLst>
              <a:ext uri="{FF2B5EF4-FFF2-40B4-BE49-F238E27FC236}">
                <a16:creationId xmlns:a16="http://schemas.microsoft.com/office/drawing/2014/main" id="{B329C4BD-ED6F-485D-AFD9-5308D5FC0F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6312" y="849390"/>
            <a:ext cx="10239376" cy="5756902"/>
          </a:xfrm>
          <a:prstGeom prst="rect">
            <a:avLst/>
          </a:prstGeom>
        </p:spPr>
      </p:pic>
    </p:spTree>
    <p:extLst>
      <p:ext uri="{BB962C8B-B14F-4D97-AF65-F5344CB8AC3E}">
        <p14:creationId xmlns:p14="http://schemas.microsoft.com/office/powerpoint/2010/main" val="195023579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1943C1C-4EAE-A0E4-7AF8-B9F81988E4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687" y="2110497"/>
            <a:ext cx="8048625" cy="4511402"/>
          </a:xfrm>
          <a:prstGeom prst="rect">
            <a:avLst/>
          </a:prstGeom>
        </p:spPr>
      </p:pic>
      <p:sp>
        <p:nvSpPr>
          <p:cNvPr id="3" name="TextBox 2">
            <a:extLst>
              <a:ext uri="{FF2B5EF4-FFF2-40B4-BE49-F238E27FC236}">
                <a16:creationId xmlns:a16="http://schemas.microsoft.com/office/drawing/2014/main" id="{DC5DE806-78B1-D6A2-AC9D-5D2077D6738B}"/>
              </a:ext>
            </a:extLst>
          </p:cNvPr>
          <p:cNvSpPr txBox="1"/>
          <p:nvPr/>
        </p:nvSpPr>
        <p:spPr>
          <a:xfrm>
            <a:off x="152400" y="236101"/>
            <a:ext cx="8910637" cy="2185214"/>
          </a:xfrm>
          <a:prstGeom prst="rect">
            <a:avLst/>
          </a:prstGeom>
          <a:noFill/>
        </p:spPr>
        <p:txBody>
          <a:bodyPr wrap="square">
            <a:spAutoFit/>
          </a:bodyPr>
          <a:lstStyle/>
          <a:p>
            <a:r>
              <a:rPr lang="en-IN" sz="2000" b="1" dirty="0">
                <a:solidFill>
                  <a:srgbClr val="FF0000"/>
                </a:solidFill>
                <a:latin typeface="Bahnschrift SemiLight Condensed" panose="020B0502040204020203" pitchFamily="34" charset="0"/>
                <a:cs typeface="Times New Roman" panose="02020603050405020304" pitchFamily="18" charset="0"/>
              </a:rPr>
              <a:t>Step 1:</a:t>
            </a:r>
            <a:br>
              <a:rPr lang="en-IN" sz="2000" dirty="0">
                <a:solidFill>
                  <a:schemeClr val="bg2">
                    <a:lumMod val="10000"/>
                  </a:schemeClr>
                </a:solidFill>
                <a:latin typeface="Bahnschrift SemiLight Condensed" panose="020B0502040204020203" pitchFamily="34" charset="0"/>
                <a:cs typeface="Times New Roman" panose="02020603050405020304" pitchFamily="18" charset="0"/>
              </a:rPr>
            </a:br>
            <a:r>
              <a:rPr lang="en-IN" sz="2000" dirty="0">
                <a:solidFill>
                  <a:schemeClr val="bg2">
                    <a:lumMod val="10000"/>
                  </a:schemeClr>
                </a:solidFill>
                <a:latin typeface="Bahnschrift SemiLight Condensed" panose="020B0502040204020203" pitchFamily="34" charset="0"/>
                <a:cs typeface="Times New Roman" panose="02020603050405020304" pitchFamily="18" charset="0"/>
              </a:rPr>
              <a:t>User / Donor has to create an account with personal information to get and save information for relation registered _user .</a:t>
            </a:r>
            <a:br>
              <a:rPr lang="en-IN" sz="2000" dirty="0">
                <a:solidFill>
                  <a:schemeClr val="bg2">
                    <a:lumMod val="10000"/>
                  </a:schemeClr>
                </a:solidFill>
                <a:latin typeface="Bahnschrift SemiLight Condensed" panose="020B0502040204020203" pitchFamily="34" charset="0"/>
                <a:cs typeface="Times New Roman" panose="02020603050405020304" pitchFamily="18" charset="0"/>
              </a:rPr>
            </a:br>
            <a:r>
              <a:rPr lang="en-IN" sz="2000" dirty="0">
                <a:solidFill>
                  <a:schemeClr val="bg2">
                    <a:lumMod val="10000"/>
                  </a:schemeClr>
                </a:solidFill>
                <a:latin typeface="Bahnschrift SemiLight Condensed" panose="020B0502040204020203" pitchFamily="34" charset="0"/>
                <a:cs typeface="Times New Roman" panose="02020603050405020304" pitchFamily="18" charset="0"/>
              </a:rPr>
              <a:t>Information of donor will be saved in the database and user has to enter a password for further login .</a:t>
            </a:r>
            <a:br>
              <a:rPr lang="en-IN" sz="2000" dirty="0">
                <a:solidFill>
                  <a:schemeClr val="bg2">
                    <a:lumMod val="10000"/>
                  </a:schemeClr>
                </a:solidFill>
                <a:latin typeface="Bahnschrift SemiLight Condensed" panose="020B0502040204020203" pitchFamily="34" charset="0"/>
                <a:cs typeface="Times New Roman" panose="02020603050405020304" pitchFamily="18" charset="0"/>
              </a:rPr>
            </a:br>
            <a:r>
              <a:rPr lang="en-IN" sz="2000" dirty="0">
                <a:solidFill>
                  <a:schemeClr val="bg2">
                    <a:lumMod val="10000"/>
                  </a:schemeClr>
                </a:solidFill>
                <a:latin typeface="Bahnschrift SemiLight Condensed" panose="020B0502040204020203" pitchFamily="34" charset="0"/>
                <a:cs typeface="Times New Roman" panose="02020603050405020304" pitchFamily="18" charset="0"/>
              </a:rPr>
              <a:t>Once registered , user can login using email and password.</a:t>
            </a:r>
            <a:br>
              <a:rPr lang="en-IN" sz="1800" dirty="0">
                <a:solidFill>
                  <a:schemeClr val="bg2">
                    <a:lumMod val="10000"/>
                  </a:schemeClr>
                </a:solidFill>
                <a:latin typeface="Times New Roman" panose="02020603050405020304" pitchFamily="18" charset="0"/>
                <a:cs typeface="Times New Roman" panose="02020603050405020304" pitchFamily="18" charset="0"/>
              </a:rPr>
            </a:br>
            <a:br>
              <a:rPr lang="en-IN" sz="1800" dirty="0">
                <a:latin typeface="Times New Roman" panose="02020603050405020304" pitchFamily="18" charset="0"/>
                <a:cs typeface="Times New Roman" panose="02020603050405020304" pitchFamily="18" charset="0"/>
              </a:rPr>
            </a:br>
            <a:endParaRPr lang="en-SG" dirty="0"/>
          </a:p>
        </p:txBody>
      </p:sp>
      <p:pic>
        <p:nvPicPr>
          <p:cNvPr id="4" name="Picture 3">
            <a:extLst>
              <a:ext uri="{FF2B5EF4-FFF2-40B4-BE49-F238E27FC236}">
                <a16:creationId xmlns:a16="http://schemas.microsoft.com/office/drawing/2014/main" id="{09FC2223-65E0-4C6B-124C-FFBA85F32E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71686" y="2110497"/>
            <a:ext cx="8048625" cy="4511402"/>
          </a:xfrm>
          <a:prstGeom prst="rect">
            <a:avLst/>
          </a:prstGeom>
        </p:spPr>
      </p:pic>
    </p:spTree>
    <p:extLst>
      <p:ext uri="{BB962C8B-B14F-4D97-AF65-F5344CB8AC3E}">
        <p14:creationId xmlns:p14="http://schemas.microsoft.com/office/powerpoint/2010/main" val="34667941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25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xit" presetSubtype="4" fill="hold" nodeType="clickEffect">
                                  <p:stCondLst>
                                    <p:cond delay="0"/>
                                  </p:stCondLst>
                                  <p:childTnLst>
                                    <p:anim calcmode="lin" valueType="num">
                                      <p:cBhvr additive="base">
                                        <p:cTn id="10" dur="500"/>
                                        <p:tgtEl>
                                          <p:spTgt spid="5"/>
                                        </p:tgtEl>
                                        <p:attrNameLst>
                                          <p:attrName>ppt_x</p:attrName>
                                        </p:attrNameLst>
                                      </p:cBhvr>
                                      <p:tavLst>
                                        <p:tav tm="0">
                                          <p:val>
                                            <p:strVal val="ppt_x"/>
                                          </p:val>
                                        </p:tav>
                                        <p:tav tm="100000">
                                          <p:val>
                                            <p:strVal val="ppt_x"/>
                                          </p:val>
                                        </p:tav>
                                      </p:tavLst>
                                    </p:anim>
                                    <p:anim calcmode="lin" valueType="num">
                                      <p:cBhvr additive="base">
                                        <p:cTn id="11" dur="500"/>
                                        <p:tgtEl>
                                          <p:spTgt spid="5"/>
                                        </p:tgtEl>
                                        <p:attrNameLst>
                                          <p:attrName>ppt_y</p:attrName>
                                        </p:attrNameLst>
                                      </p:cBhvr>
                                      <p:tavLst>
                                        <p:tav tm="0">
                                          <p:val>
                                            <p:strVal val="ppt_y"/>
                                          </p:val>
                                        </p:tav>
                                        <p:tav tm="100000">
                                          <p:val>
                                            <p:strVal val="1+ppt_h/2"/>
                                          </p:val>
                                        </p:tav>
                                      </p:tavLst>
                                    </p:anim>
                                    <p:set>
                                      <p:cBhvr>
                                        <p:cTn id="12" dur="1" fill="hold">
                                          <p:stCondLst>
                                            <p:cond delay="499"/>
                                          </p:stCondLst>
                                        </p:cTn>
                                        <p:tgtEl>
                                          <p:spTgt spid="5"/>
                                        </p:tgtEl>
                                        <p:attrNameLst>
                                          <p:attrName>style.visibility</p:attrName>
                                        </p:attrNameLst>
                                      </p:cBhvr>
                                      <p:to>
                                        <p:strVal val="hidden"/>
                                      </p:to>
                                    </p:set>
                                  </p:childTnLst>
                                </p:cTn>
                              </p:par>
                            </p:childTnLst>
                          </p:cTn>
                        </p:par>
                        <p:par>
                          <p:cTn id="13" fill="hold">
                            <p:stCondLst>
                              <p:cond delay="500"/>
                            </p:stCondLst>
                            <p:childTnLst>
                              <p:par>
                                <p:cTn id="14" presetID="2" presetClass="entr" presetSubtype="4"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 calcmode="lin" valueType="num">
                                      <p:cBhvr additive="base">
                                        <p:cTn id="16" dur="500" fill="hold"/>
                                        <p:tgtEl>
                                          <p:spTgt spid="4"/>
                                        </p:tgtEl>
                                        <p:attrNameLst>
                                          <p:attrName>ppt_x</p:attrName>
                                        </p:attrNameLst>
                                      </p:cBhvr>
                                      <p:tavLst>
                                        <p:tav tm="0">
                                          <p:val>
                                            <p:strVal val="#ppt_x"/>
                                          </p:val>
                                        </p:tav>
                                        <p:tav tm="100000">
                                          <p:val>
                                            <p:strVal val="#ppt_x"/>
                                          </p:val>
                                        </p:tav>
                                      </p:tavLst>
                                    </p:anim>
                                    <p:anim calcmode="lin" valueType="num">
                                      <p:cBhvr additive="base">
                                        <p:cTn id="1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A1C1E2-BF05-44A6-BA96-43E781868B4C}"/>
              </a:ext>
            </a:extLst>
          </p:cNvPr>
          <p:cNvSpPr txBox="1"/>
          <p:nvPr/>
        </p:nvSpPr>
        <p:spPr>
          <a:xfrm flipH="1">
            <a:off x="4255768" y="180975"/>
            <a:ext cx="2811781" cy="523220"/>
          </a:xfrm>
          <a:prstGeom prst="rect">
            <a:avLst/>
          </a:prstGeom>
          <a:noFill/>
        </p:spPr>
        <p:txBody>
          <a:bodyPr wrap="square" rtlCol="0">
            <a:spAutoFit/>
          </a:bodyPr>
          <a:lstStyle/>
          <a:p>
            <a:pPr algn="ctr"/>
            <a:r>
              <a:rPr lang="en-IN" sz="2800" dirty="0">
                <a:solidFill>
                  <a:srgbClr val="FF0000"/>
                </a:solidFill>
                <a:latin typeface="Bahnschrift SemiLight Condensed" panose="020B0502040204020203" pitchFamily="34" charset="0"/>
              </a:rPr>
              <a:t>Database Screenshots</a:t>
            </a:r>
          </a:p>
        </p:txBody>
      </p:sp>
      <p:pic>
        <p:nvPicPr>
          <p:cNvPr id="8" name="Picture 7">
            <a:extLst>
              <a:ext uri="{FF2B5EF4-FFF2-40B4-BE49-F238E27FC236}">
                <a16:creationId xmlns:a16="http://schemas.microsoft.com/office/drawing/2014/main" id="{6B2514DA-85F4-47BF-9B59-CEAF714928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22398" y="1009053"/>
            <a:ext cx="8909051" cy="5011341"/>
          </a:xfrm>
          <a:prstGeom prst="rect">
            <a:avLst/>
          </a:prstGeom>
        </p:spPr>
      </p:pic>
      <p:pic>
        <p:nvPicPr>
          <p:cNvPr id="10" name="Picture 9">
            <a:extLst>
              <a:ext uri="{FF2B5EF4-FFF2-40B4-BE49-F238E27FC236}">
                <a16:creationId xmlns:a16="http://schemas.microsoft.com/office/drawing/2014/main" id="{341B8F9C-697C-4E88-95D9-52AAA83E921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491" y="1276050"/>
            <a:ext cx="6041084" cy="4305899"/>
          </a:xfrm>
          <a:prstGeom prst="rect">
            <a:avLst/>
          </a:prstGeom>
        </p:spPr>
      </p:pic>
      <p:pic>
        <p:nvPicPr>
          <p:cNvPr id="6" name="Picture 5">
            <a:extLst>
              <a:ext uri="{FF2B5EF4-FFF2-40B4-BE49-F238E27FC236}">
                <a16:creationId xmlns:a16="http://schemas.microsoft.com/office/drawing/2014/main" id="{752392B7-3C39-445F-8D8B-24D6D67354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2417" y="1266524"/>
            <a:ext cx="5898092" cy="4124326"/>
          </a:xfrm>
          <a:prstGeom prst="rect">
            <a:avLst/>
          </a:prstGeom>
        </p:spPr>
      </p:pic>
    </p:spTree>
    <p:extLst>
      <p:ext uri="{BB962C8B-B14F-4D97-AF65-F5344CB8AC3E}">
        <p14:creationId xmlns:p14="http://schemas.microsoft.com/office/powerpoint/2010/main" val="1496030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par>
                                <p:cTn id="15" presetID="42" presetClass="exit" presetSubtype="0" fill="hold" nodeType="withEffect">
                                  <p:stCondLst>
                                    <p:cond delay="0"/>
                                  </p:stCondLst>
                                  <p:childTnLst>
                                    <p:animEffect transition="out" filter="fade">
                                      <p:cBhvr>
                                        <p:cTn id="16" dur="1000"/>
                                        <p:tgtEl>
                                          <p:spTgt spid="8"/>
                                        </p:tgtEl>
                                      </p:cBhvr>
                                    </p:animEffect>
                                    <p:anim calcmode="lin" valueType="num">
                                      <p:cBhvr>
                                        <p:cTn id="17" dur="1000"/>
                                        <p:tgtEl>
                                          <p:spTgt spid="8"/>
                                        </p:tgtEl>
                                        <p:attrNameLst>
                                          <p:attrName>ppt_x</p:attrName>
                                        </p:attrNameLst>
                                      </p:cBhvr>
                                      <p:tavLst>
                                        <p:tav tm="0">
                                          <p:val>
                                            <p:strVal val="ppt_x"/>
                                          </p:val>
                                        </p:tav>
                                        <p:tav tm="100000">
                                          <p:val>
                                            <p:strVal val="ppt_x"/>
                                          </p:val>
                                        </p:tav>
                                      </p:tavLst>
                                    </p:anim>
                                    <p:anim calcmode="lin" valueType="num">
                                      <p:cBhvr>
                                        <p:cTn id="18" dur="1000"/>
                                        <p:tgtEl>
                                          <p:spTgt spid="8"/>
                                        </p:tgtEl>
                                        <p:attrNameLst>
                                          <p:attrName>ppt_y</p:attrName>
                                        </p:attrNameLst>
                                      </p:cBhvr>
                                      <p:tavLst>
                                        <p:tav tm="0">
                                          <p:val>
                                            <p:strVal val="ppt_y"/>
                                          </p:val>
                                        </p:tav>
                                        <p:tav tm="100000">
                                          <p:val>
                                            <p:strVal val="ppt_y+.1"/>
                                          </p:val>
                                        </p:tav>
                                      </p:tavLst>
                                    </p:anim>
                                    <p:set>
                                      <p:cBhvr>
                                        <p:cTn id="19" dur="1" fill="hold">
                                          <p:stCondLst>
                                            <p:cond delay="9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FF5E1-562A-4725-800A-F8E20F204168}"/>
              </a:ext>
            </a:extLst>
          </p:cNvPr>
          <p:cNvSpPr txBox="1"/>
          <p:nvPr/>
        </p:nvSpPr>
        <p:spPr>
          <a:xfrm flipH="1">
            <a:off x="4446268" y="167015"/>
            <a:ext cx="2811781" cy="523220"/>
          </a:xfrm>
          <a:prstGeom prst="rect">
            <a:avLst/>
          </a:prstGeom>
          <a:noFill/>
        </p:spPr>
        <p:txBody>
          <a:bodyPr wrap="square" rtlCol="0">
            <a:spAutoFit/>
          </a:bodyPr>
          <a:lstStyle/>
          <a:p>
            <a:pPr algn="ctr"/>
            <a:r>
              <a:rPr lang="en-IN" sz="2800" dirty="0">
                <a:solidFill>
                  <a:srgbClr val="FF0000"/>
                </a:solidFill>
                <a:latin typeface="Bahnschrift SemiLight Condensed" panose="020B0502040204020203" pitchFamily="34" charset="0"/>
              </a:rPr>
              <a:t>Main Profile Page</a:t>
            </a:r>
          </a:p>
        </p:txBody>
      </p:sp>
      <p:pic>
        <p:nvPicPr>
          <p:cNvPr id="6" name="Picture 5">
            <a:extLst>
              <a:ext uri="{FF2B5EF4-FFF2-40B4-BE49-F238E27FC236}">
                <a16:creationId xmlns:a16="http://schemas.microsoft.com/office/drawing/2014/main" id="{F3497B01-8AAB-4263-B95B-CB3A18214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66" y="809625"/>
            <a:ext cx="9990667" cy="5619750"/>
          </a:xfrm>
          <a:prstGeom prst="rect">
            <a:avLst/>
          </a:prstGeom>
        </p:spPr>
      </p:pic>
      <p:pic>
        <p:nvPicPr>
          <p:cNvPr id="4" name="Picture 3">
            <a:extLst>
              <a:ext uri="{FF2B5EF4-FFF2-40B4-BE49-F238E27FC236}">
                <a16:creationId xmlns:a16="http://schemas.microsoft.com/office/drawing/2014/main" id="{34075DD8-DA12-43CE-8997-6870024ABD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9066" y="809625"/>
            <a:ext cx="9990667" cy="5619750"/>
          </a:xfrm>
          <a:prstGeom prst="rect">
            <a:avLst/>
          </a:prstGeom>
        </p:spPr>
      </p:pic>
    </p:spTree>
    <p:extLst>
      <p:ext uri="{BB962C8B-B14F-4D97-AF65-F5344CB8AC3E}">
        <p14:creationId xmlns:p14="http://schemas.microsoft.com/office/powerpoint/2010/main" val="121698536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D9E51DB-87F0-4D7F-92D1-972DCB1C65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7316" y="808225"/>
            <a:ext cx="9837367" cy="5241549"/>
          </a:xfrm>
          <a:prstGeom prst="rect">
            <a:avLst/>
          </a:prstGeom>
        </p:spPr>
      </p:pic>
    </p:spTree>
    <p:extLst>
      <p:ext uri="{BB962C8B-B14F-4D97-AF65-F5344CB8AC3E}">
        <p14:creationId xmlns:p14="http://schemas.microsoft.com/office/powerpoint/2010/main" val="28624477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7B71490-F531-BDCA-E11E-665BE0FA2F17}"/>
              </a:ext>
            </a:extLst>
          </p:cNvPr>
          <p:cNvSpPr txBox="1"/>
          <p:nvPr/>
        </p:nvSpPr>
        <p:spPr>
          <a:xfrm>
            <a:off x="223837" y="264735"/>
            <a:ext cx="10682287" cy="1384995"/>
          </a:xfrm>
          <a:prstGeom prst="rect">
            <a:avLst/>
          </a:prstGeom>
          <a:noFill/>
        </p:spPr>
        <p:txBody>
          <a:bodyPr wrap="square">
            <a:spAutoFit/>
          </a:bodyPr>
          <a:lstStyle/>
          <a:p>
            <a:r>
              <a:rPr lang="en-IN" sz="2400" dirty="0">
                <a:solidFill>
                  <a:srgbClr val="FF0000"/>
                </a:solidFill>
                <a:latin typeface="Bahnschrift SemiLight Condensed" panose="020B0502040204020203" pitchFamily="34" charset="0"/>
                <a:cs typeface="Times New Roman" panose="02020603050405020304" pitchFamily="18" charset="0"/>
              </a:rPr>
              <a:t>Request form :</a:t>
            </a:r>
            <a:br>
              <a:rPr lang="en-IN" sz="2000" dirty="0">
                <a:solidFill>
                  <a:schemeClr val="bg2">
                    <a:lumMod val="10000"/>
                  </a:schemeClr>
                </a:solidFill>
                <a:latin typeface="Times New Roman" panose="02020603050405020304" pitchFamily="18" charset="0"/>
                <a:cs typeface="Times New Roman" panose="02020603050405020304" pitchFamily="18" charset="0"/>
              </a:rPr>
            </a:br>
            <a:r>
              <a:rPr lang="en-IN" sz="2000" dirty="0">
                <a:solidFill>
                  <a:schemeClr val="bg2">
                    <a:lumMod val="10000"/>
                  </a:schemeClr>
                </a:solidFill>
                <a:latin typeface="Bahnschrift SemiLight Condensed" panose="020B0502040204020203" pitchFamily="34" charset="0"/>
                <a:cs typeface="Times New Roman" panose="02020603050405020304" pitchFamily="18" charset="0"/>
              </a:rPr>
              <a:t>Donor will get requests from different places for blood donation of particular blood group and platelets .</a:t>
            </a:r>
            <a:br>
              <a:rPr lang="en-IN" sz="2000" dirty="0">
                <a:solidFill>
                  <a:schemeClr val="bg2">
                    <a:lumMod val="10000"/>
                  </a:schemeClr>
                </a:solidFill>
                <a:latin typeface="Bahnschrift SemiLight Condensed" panose="020B0502040204020203" pitchFamily="34" charset="0"/>
                <a:cs typeface="Times New Roman" panose="02020603050405020304" pitchFamily="18" charset="0"/>
              </a:rPr>
            </a:br>
            <a:r>
              <a:rPr lang="en-IN" sz="2000" dirty="0">
                <a:solidFill>
                  <a:schemeClr val="bg2">
                    <a:lumMod val="10000"/>
                  </a:schemeClr>
                </a:solidFill>
                <a:latin typeface="Bahnschrift SemiLight Condensed" panose="020B0502040204020203" pitchFamily="34" charset="0"/>
                <a:cs typeface="Times New Roman" panose="02020603050405020304" pitchFamily="18" charset="0"/>
              </a:rPr>
              <a:t>This is requested based on the donor information and address for nearby area from the place of donation to the place of donor</a:t>
            </a:r>
            <a:endParaRPr lang="en-SG" sz="2000" dirty="0">
              <a:solidFill>
                <a:schemeClr val="bg2">
                  <a:lumMod val="10000"/>
                </a:schemeClr>
              </a:solidFill>
              <a:latin typeface="Bahnschrift SemiLight Condensed" panose="020B0502040204020203" pitchFamily="34" charset="0"/>
            </a:endParaRPr>
          </a:p>
        </p:txBody>
      </p:sp>
      <p:sp>
        <p:nvSpPr>
          <p:cNvPr id="5" name="TextBox 4">
            <a:extLst>
              <a:ext uri="{FF2B5EF4-FFF2-40B4-BE49-F238E27FC236}">
                <a16:creationId xmlns:a16="http://schemas.microsoft.com/office/drawing/2014/main" id="{976FDD31-153F-423E-B770-25A05AD5E282}"/>
              </a:ext>
            </a:extLst>
          </p:cNvPr>
          <p:cNvSpPr txBox="1"/>
          <p:nvPr/>
        </p:nvSpPr>
        <p:spPr>
          <a:xfrm>
            <a:off x="223837" y="418623"/>
            <a:ext cx="8923325" cy="1323439"/>
          </a:xfrm>
          <a:prstGeom prst="rect">
            <a:avLst/>
          </a:prstGeom>
          <a:noFill/>
        </p:spPr>
        <p:txBody>
          <a:bodyPr wrap="square">
            <a:spAutoFit/>
          </a:bodyPr>
          <a:lstStyle/>
          <a:p>
            <a:br>
              <a:rPr lang="en-IN" sz="2000" dirty="0">
                <a:latin typeface="Bahnschrift SemiLight Condensed" panose="020B0502040204020203" pitchFamily="34" charset="0"/>
                <a:cs typeface="Times New Roman" panose="02020603050405020304" pitchFamily="18" charset="0"/>
              </a:rPr>
            </a:br>
            <a:r>
              <a:rPr lang="en-IN" sz="2000" dirty="0">
                <a:solidFill>
                  <a:schemeClr val="bg2">
                    <a:lumMod val="10000"/>
                  </a:schemeClr>
                </a:solidFill>
                <a:latin typeface="Bahnschrift SemiLight Condensed" panose="020B0502040204020203" pitchFamily="34" charset="0"/>
                <a:cs typeface="Times New Roman" panose="02020603050405020304" pitchFamily="18" charset="0"/>
              </a:rPr>
              <a:t>Once the request has been accepted , blood information , request date and proof of request will be asked to the donor for saving information as proof of donation </a:t>
            </a:r>
            <a:br>
              <a:rPr lang="en-IN" sz="2000" dirty="0">
                <a:solidFill>
                  <a:schemeClr val="bg2">
                    <a:lumMod val="10000"/>
                  </a:schemeClr>
                </a:solidFill>
                <a:latin typeface="Bahnschrift SemiLight Condensed" panose="020B0502040204020203" pitchFamily="34" charset="0"/>
                <a:cs typeface="Times New Roman" panose="02020603050405020304" pitchFamily="18" charset="0"/>
              </a:rPr>
            </a:br>
            <a:endParaRPr lang="en-SG" sz="2000" dirty="0">
              <a:solidFill>
                <a:schemeClr val="bg2">
                  <a:lumMod val="10000"/>
                </a:schemeClr>
              </a:solidFill>
              <a:latin typeface="Bahnschrift SemiLight Condensed" panose="020B0502040204020203" pitchFamily="34" charset="0"/>
            </a:endParaRPr>
          </a:p>
        </p:txBody>
      </p:sp>
      <p:pic>
        <p:nvPicPr>
          <p:cNvPr id="6" name="Picture 5">
            <a:extLst>
              <a:ext uri="{FF2B5EF4-FFF2-40B4-BE49-F238E27FC236}">
                <a16:creationId xmlns:a16="http://schemas.microsoft.com/office/drawing/2014/main" id="{34EAE95B-5478-49E4-AEC8-D29C8D6EFC8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147" y="1649730"/>
            <a:ext cx="9278053" cy="4943535"/>
          </a:xfrm>
          <a:prstGeom prst="rect">
            <a:avLst/>
          </a:prstGeom>
        </p:spPr>
      </p:pic>
      <p:pic>
        <p:nvPicPr>
          <p:cNvPr id="7" name="Picture 6">
            <a:extLst>
              <a:ext uri="{FF2B5EF4-FFF2-40B4-BE49-F238E27FC236}">
                <a16:creationId xmlns:a16="http://schemas.microsoft.com/office/drawing/2014/main" id="{B25DEC90-7B9C-4E26-B48E-954E4E16BD1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146" y="1649729"/>
            <a:ext cx="9278053" cy="4943535"/>
          </a:xfrm>
          <a:prstGeom prst="rect">
            <a:avLst/>
          </a:prstGeom>
        </p:spPr>
      </p:pic>
    </p:spTree>
    <p:extLst>
      <p:ext uri="{BB962C8B-B14F-4D97-AF65-F5344CB8AC3E}">
        <p14:creationId xmlns:p14="http://schemas.microsoft.com/office/powerpoint/2010/main" val="156415367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par>
                                <p:cTn id="8" presetID="10" presetClass="exit" presetSubtype="0" fill="hold" nodeType="withEffect">
                                  <p:stCondLst>
                                    <p:cond delay="0"/>
                                  </p:stCondLst>
                                  <p:childTnLst>
                                    <p:animEffect transition="out" filter="fade">
                                      <p:cBhvr>
                                        <p:cTn id="9" dur="500"/>
                                        <p:tgtEl>
                                          <p:spTgt spid="6"/>
                                        </p:tgtEl>
                                      </p:cBhvr>
                                    </p:animEffect>
                                    <p:set>
                                      <p:cBhvr>
                                        <p:cTn id="10" dur="1" fill="hold">
                                          <p:stCondLst>
                                            <p:cond delay="499"/>
                                          </p:stCondLst>
                                        </p:cTn>
                                        <p:tgtEl>
                                          <p:spTgt spid="6"/>
                                        </p:tgtEl>
                                        <p:attrNameLst>
                                          <p:attrName>style.visibility</p:attrName>
                                        </p:attrNameLst>
                                      </p:cBhvr>
                                      <p:to>
                                        <p:strVal val="hidden"/>
                                      </p:to>
                                    </p:se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 calcmode="lin" valueType="num">
                                      <p:cBhvr additive="base">
                                        <p:cTn id="14" dur="500" fill="hold"/>
                                        <p:tgtEl>
                                          <p:spTgt spid="5"/>
                                        </p:tgtEl>
                                        <p:attrNameLst>
                                          <p:attrName>ppt_x</p:attrName>
                                        </p:attrNameLst>
                                      </p:cBhvr>
                                      <p:tavLst>
                                        <p:tav tm="0">
                                          <p:val>
                                            <p:strVal val="#ppt_x"/>
                                          </p:val>
                                        </p:tav>
                                        <p:tav tm="100000">
                                          <p:val>
                                            <p:strVal val="#ppt_x"/>
                                          </p:val>
                                        </p:tav>
                                      </p:tavLst>
                                    </p:anim>
                                    <p:anim calcmode="lin" valueType="num">
                                      <p:cBhvr additive="base">
                                        <p:cTn id="15" dur="500" fill="hold"/>
                                        <p:tgtEl>
                                          <p:spTgt spid="5"/>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6D0C4A9-0AC2-4CDD-BCE2-0A4770A2B692}"/>
              </a:ext>
            </a:extLst>
          </p:cNvPr>
          <p:cNvSpPr txBox="1"/>
          <p:nvPr/>
        </p:nvSpPr>
        <p:spPr>
          <a:xfrm flipH="1">
            <a:off x="4255768" y="180975"/>
            <a:ext cx="2811781" cy="523220"/>
          </a:xfrm>
          <a:prstGeom prst="rect">
            <a:avLst/>
          </a:prstGeom>
          <a:noFill/>
        </p:spPr>
        <p:txBody>
          <a:bodyPr wrap="square" rtlCol="0">
            <a:spAutoFit/>
          </a:bodyPr>
          <a:lstStyle/>
          <a:p>
            <a:pPr algn="ctr"/>
            <a:r>
              <a:rPr lang="en-IN" sz="2800" dirty="0">
                <a:solidFill>
                  <a:srgbClr val="FF0000"/>
                </a:solidFill>
                <a:latin typeface="Bahnschrift SemiLight Condensed" panose="020B0502040204020203" pitchFamily="34" charset="0"/>
              </a:rPr>
              <a:t>Database Screenshots</a:t>
            </a:r>
          </a:p>
        </p:txBody>
      </p:sp>
      <p:pic>
        <p:nvPicPr>
          <p:cNvPr id="6" name="Picture 5">
            <a:extLst>
              <a:ext uri="{FF2B5EF4-FFF2-40B4-BE49-F238E27FC236}">
                <a16:creationId xmlns:a16="http://schemas.microsoft.com/office/drawing/2014/main" id="{C5E504E1-92E6-4B31-9D19-25DC43FC6497}"/>
              </a:ext>
            </a:extLst>
          </p:cNvPr>
          <p:cNvPicPr>
            <a:picLocks noChangeAspect="1"/>
          </p:cNvPicPr>
          <p:nvPr/>
        </p:nvPicPr>
        <p:blipFill rotWithShape="1">
          <a:blip r:embed="rId2">
            <a:extLst>
              <a:ext uri="{28A0092B-C50C-407E-A947-70E740481C1C}">
                <a14:useLocalDpi xmlns:a14="http://schemas.microsoft.com/office/drawing/2010/main" val="0"/>
              </a:ext>
            </a:extLst>
          </a:blip>
          <a:srcRect l="11669" t="40860" r="52621" b="33764"/>
          <a:stretch/>
        </p:blipFill>
        <p:spPr>
          <a:xfrm>
            <a:off x="1800224" y="3714747"/>
            <a:ext cx="7724775" cy="2714953"/>
          </a:xfrm>
          <a:prstGeom prst="rect">
            <a:avLst/>
          </a:prstGeom>
        </p:spPr>
      </p:pic>
      <p:pic>
        <p:nvPicPr>
          <p:cNvPr id="8" name="Picture 7">
            <a:extLst>
              <a:ext uri="{FF2B5EF4-FFF2-40B4-BE49-F238E27FC236}">
                <a16:creationId xmlns:a16="http://schemas.microsoft.com/office/drawing/2014/main" id="{5E73CAF6-4CCE-4CDA-ABC8-86782DEAAEFA}"/>
              </a:ext>
            </a:extLst>
          </p:cNvPr>
          <p:cNvPicPr>
            <a:picLocks noChangeAspect="1"/>
          </p:cNvPicPr>
          <p:nvPr/>
        </p:nvPicPr>
        <p:blipFill rotWithShape="1">
          <a:blip r:embed="rId3">
            <a:extLst>
              <a:ext uri="{28A0092B-C50C-407E-A947-70E740481C1C}">
                <a14:useLocalDpi xmlns:a14="http://schemas.microsoft.com/office/drawing/2010/main" val="0"/>
              </a:ext>
            </a:extLst>
          </a:blip>
          <a:srcRect l="3201" t="39682" r="54202" b="33598"/>
          <a:stretch/>
        </p:blipFill>
        <p:spPr>
          <a:xfrm>
            <a:off x="1800224" y="851995"/>
            <a:ext cx="7724775" cy="2714953"/>
          </a:xfrm>
          <a:prstGeom prst="rect">
            <a:avLst/>
          </a:prstGeom>
        </p:spPr>
      </p:pic>
    </p:spTree>
    <p:extLst>
      <p:ext uri="{BB962C8B-B14F-4D97-AF65-F5344CB8AC3E}">
        <p14:creationId xmlns:p14="http://schemas.microsoft.com/office/powerpoint/2010/main" val="55266782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29FF5E1-562A-4725-800A-F8E20F204168}"/>
              </a:ext>
            </a:extLst>
          </p:cNvPr>
          <p:cNvSpPr txBox="1"/>
          <p:nvPr/>
        </p:nvSpPr>
        <p:spPr>
          <a:xfrm flipH="1">
            <a:off x="4446268" y="167015"/>
            <a:ext cx="2811781" cy="523220"/>
          </a:xfrm>
          <a:prstGeom prst="rect">
            <a:avLst/>
          </a:prstGeom>
          <a:noFill/>
        </p:spPr>
        <p:txBody>
          <a:bodyPr wrap="square" rtlCol="0">
            <a:spAutoFit/>
          </a:bodyPr>
          <a:lstStyle/>
          <a:p>
            <a:pPr algn="ctr"/>
            <a:r>
              <a:rPr lang="en-IN" sz="2800" dirty="0">
                <a:solidFill>
                  <a:srgbClr val="FF0000"/>
                </a:solidFill>
                <a:latin typeface="Bahnschrift SemiLight Condensed" panose="020B0502040204020203" pitchFamily="34" charset="0"/>
              </a:rPr>
              <a:t>Main Profile Page</a:t>
            </a:r>
          </a:p>
        </p:txBody>
      </p:sp>
      <p:pic>
        <p:nvPicPr>
          <p:cNvPr id="6" name="Picture 5">
            <a:extLst>
              <a:ext uri="{FF2B5EF4-FFF2-40B4-BE49-F238E27FC236}">
                <a16:creationId xmlns:a16="http://schemas.microsoft.com/office/drawing/2014/main" id="{F3497B01-8AAB-4263-B95B-CB3A18214F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801" y="820258"/>
            <a:ext cx="9990667" cy="5619750"/>
          </a:xfrm>
          <a:prstGeom prst="rect">
            <a:avLst/>
          </a:prstGeom>
        </p:spPr>
      </p:pic>
    </p:spTree>
    <p:extLst>
      <p:ext uri="{BB962C8B-B14F-4D97-AF65-F5344CB8AC3E}">
        <p14:creationId xmlns:p14="http://schemas.microsoft.com/office/powerpoint/2010/main" val="11351454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05ADB6-BAFB-0240-1387-8313643F2EE2}"/>
              </a:ext>
            </a:extLst>
          </p:cNvPr>
          <p:cNvSpPr>
            <a:spLocks noGrp="1"/>
          </p:cNvSpPr>
          <p:nvPr>
            <p:ph type="title"/>
          </p:nvPr>
        </p:nvSpPr>
        <p:spPr/>
        <p:txBody>
          <a:bodyPr/>
          <a:lstStyle/>
          <a:p>
            <a:r>
              <a:rPr lang="en-US" sz="3600" b="1" dirty="0">
                <a:latin typeface="Times New Roman" panose="02020603050405020304" pitchFamily="18" charset="0"/>
                <a:cs typeface="Times New Roman" panose="02020603050405020304" pitchFamily="18" charset="0"/>
              </a:rPr>
              <a:t>Blood bank management system :</a:t>
            </a:r>
            <a:endParaRPr lang="en-SG" dirty="0"/>
          </a:p>
        </p:txBody>
      </p:sp>
      <p:sp>
        <p:nvSpPr>
          <p:cNvPr id="3" name="Content Placeholder 2">
            <a:extLst>
              <a:ext uri="{FF2B5EF4-FFF2-40B4-BE49-F238E27FC236}">
                <a16:creationId xmlns:a16="http://schemas.microsoft.com/office/drawing/2014/main" id="{616C893B-7B9D-B8D8-E678-6AE80FF0B046}"/>
              </a:ext>
            </a:extLst>
          </p:cNvPr>
          <p:cNvSpPr>
            <a:spLocks noGrp="1"/>
          </p:cNvSpPr>
          <p:nvPr>
            <p:ph idx="1"/>
          </p:nvPr>
        </p:nvSpPr>
        <p:spPr/>
        <p:txBody>
          <a:bodyPr>
            <a:normAutofit/>
          </a:bodyPr>
          <a:lstStyle/>
          <a:p>
            <a:pPr algn="just"/>
            <a:r>
              <a:rPr lang="en-US" sz="1800" dirty="0">
                <a:solidFill>
                  <a:schemeClr val="bg2">
                    <a:lumMod val="10000"/>
                  </a:schemeClr>
                </a:solidFill>
                <a:latin typeface="Times New Roman" panose="02020603050405020304" pitchFamily="18" charset="0"/>
                <a:cs typeface="Times New Roman" panose="02020603050405020304" pitchFamily="18" charset="0"/>
              </a:rPr>
              <a:t>The main purpose of the MySQL-based blood bank management web application system is to provide the </a:t>
            </a:r>
            <a:r>
              <a:rPr lang="en-US" dirty="0">
                <a:solidFill>
                  <a:schemeClr val="bg2">
                    <a:lumMod val="10000"/>
                  </a:schemeClr>
                </a:solidFill>
                <a:latin typeface="Times New Roman" panose="02020603050405020304" pitchFamily="18" charset="0"/>
                <a:cs typeface="Times New Roman" panose="02020603050405020304" pitchFamily="18" charset="0"/>
              </a:rPr>
              <a:t>general public</a:t>
            </a:r>
            <a:r>
              <a:rPr lang="en-US" sz="1800" dirty="0">
                <a:solidFill>
                  <a:schemeClr val="bg2">
                    <a:lumMod val="10000"/>
                  </a:schemeClr>
                </a:solidFill>
                <a:latin typeface="Times New Roman" panose="02020603050405020304" pitchFamily="18" charset="0"/>
                <a:cs typeface="Times New Roman" panose="02020603050405020304" pitchFamily="18" charset="0"/>
              </a:rPr>
              <a:t> with an easier way to store and retrieve data and keep a record of availability of particular blood group and platelets in the database.</a:t>
            </a:r>
          </a:p>
          <a:p>
            <a:pPr algn="just"/>
            <a:r>
              <a:rPr lang="en-US" sz="1800" dirty="0">
                <a:solidFill>
                  <a:schemeClr val="bg2">
                    <a:lumMod val="10000"/>
                  </a:schemeClr>
                </a:solidFill>
                <a:latin typeface="Times New Roman" panose="02020603050405020304" pitchFamily="18" charset="0"/>
                <a:cs typeface="Times New Roman" panose="02020603050405020304" pitchFamily="18" charset="0"/>
              </a:rPr>
              <a:t>After inserting the data into the database, we need not register the same person again. </a:t>
            </a:r>
          </a:p>
          <a:p>
            <a:pPr algn="just"/>
            <a:r>
              <a:rPr lang="en-US" sz="1800" dirty="0">
                <a:solidFill>
                  <a:schemeClr val="bg2">
                    <a:lumMod val="10000"/>
                  </a:schemeClr>
                </a:solidFill>
                <a:latin typeface="Times New Roman" panose="02020603050405020304" pitchFamily="18" charset="0"/>
                <a:cs typeface="Times New Roman" panose="02020603050405020304" pitchFamily="18" charset="0"/>
              </a:rPr>
              <a:t>They can simply search for recorded data and retrieve them for future blood donation or receiving purposes.</a:t>
            </a:r>
          </a:p>
          <a:p>
            <a:pPr algn="just"/>
            <a:r>
              <a:rPr lang="en-US" sz="1800" dirty="0">
                <a:solidFill>
                  <a:schemeClr val="bg2">
                    <a:lumMod val="10000"/>
                  </a:schemeClr>
                </a:solidFill>
                <a:latin typeface="Times New Roman" panose="02020603050405020304" pitchFamily="18" charset="0"/>
                <a:cs typeface="Times New Roman" panose="02020603050405020304" pitchFamily="18" charset="0"/>
              </a:rPr>
              <a:t>This project aims at maintaining all the information pertaining to blood donors, different blood, platelets available in each </a:t>
            </a:r>
            <a:r>
              <a:rPr lang="en-US" dirty="0">
                <a:solidFill>
                  <a:schemeClr val="bg2">
                    <a:lumMod val="10000"/>
                  </a:schemeClr>
                </a:solidFill>
                <a:latin typeface="Times New Roman" panose="02020603050405020304" pitchFamily="18" charset="0"/>
                <a:cs typeface="Times New Roman" panose="02020603050405020304" pitchFamily="18" charset="0"/>
              </a:rPr>
              <a:t>area</a:t>
            </a:r>
            <a:r>
              <a:rPr lang="en-US" sz="1800" dirty="0">
                <a:solidFill>
                  <a:schemeClr val="bg2">
                    <a:lumMod val="10000"/>
                  </a:schemeClr>
                </a:solidFill>
                <a:latin typeface="Times New Roman" panose="02020603050405020304" pitchFamily="18" charset="0"/>
                <a:cs typeface="Times New Roman" panose="02020603050405020304" pitchFamily="18" charset="0"/>
              </a:rPr>
              <a:t> and help them manage in a better way for  a seamless communication between donors and receivers.</a:t>
            </a:r>
          </a:p>
          <a:p>
            <a:endParaRPr lang="en-SG" dirty="0"/>
          </a:p>
        </p:txBody>
      </p:sp>
    </p:spTree>
    <p:extLst>
      <p:ext uri="{BB962C8B-B14F-4D97-AF65-F5344CB8AC3E}">
        <p14:creationId xmlns:p14="http://schemas.microsoft.com/office/powerpoint/2010/main" val="3353092820"/>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6B2CD9E-C96A-4692-A615-ACA64CB8F7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9066" y="809625"/>
            <a:ext cx="9990667" cy="5619750"/>
          </a:xfrm>
          <a:prstGeom prst="rect">
            <a:avLst/>
          </a:prstGeom>
        </p:spPr>
      </p:pic>
      <p:sp>
        <p:nvSpPr>
          <p:cNvPr id="2" name="TextBox 1">
            <a:extLst>
              <a:ext uri="{FF2B5EF4-FFF2-40B4-BE49-F238E27FC236}">
                <a16:creationId xmlns:a16="http://schemas.microsoft.com/office/drawing/2014/main" id="{5E943233-915E-4B27-88DE-EE20186D1D50}"/>
              </a:ext>
            </a:extLst>
          </p:cNvPr>
          <p:cNvSpPr txBox="1"/>
          <p:nvPr/>
        </p:nvSpPr>
        <p:spPr>
          <a:xfrm flipH="1">
            <a:off x="4446268" y="167015"/>
            <a:ext cx="2811781" cy="523220"/>
          </a:xfrm>
          <a:prstGeom prst="rect">
            <a:avLst/>
          </a:prstGeom>
          <a:noFill/>
        </p:spPr>
        <p:txBody>
          <a:bodyPr wrap="square" rtlCol="0">
            <a:spAutoFit/>
          </a:bodyPr>
          <a:lstStyle/>
          <a:p>
            <a:pPr algn="ctr"/>
            <a:r>
              <a:rPr lang="en-IN" sz="2800" dirty="0">
                <a:solidFill>
                  <a:srgbClr val="FF0000"/>
                </a:solidFill>
                <a:latin typeface="Bahnschrift SemiLight Condensed" panose="020B0502040204020203" pitchFamily="34" charset="0"/>
              </a:rPr>
              <a:t>Feedback Page</a:t>
            </a:r>
          </a:p>
        </p:txBody>
      </p:sp>
      <p:pic>
        <p:nvPicPr>
          <p:cNvPr id="4" name="Picture 3">
            <a:extLst>
              <a:ext uri="{FF2B5EF4-FFF2-40B4-BE49-F238E27FC236}">
                <a16:creationId xmlns:a16="http://schemas.microsoft.com/office/drawing/2014/main" id="{C59FE504-E987-473C-8924-7FE9AD6359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6350" y="1400175"/>
            <a:ext cx="9713383" cy="5029200"/>
          </a:xfrm>
          <a:prstGeom prst="rect">
            <a:avLst/>
          </a:prstGeom>
        </p:spPr>
      </p:pic>
    </p:spTree>
    <p:extLst>
      <p:ext uri="{BB962C8B-B14F-4D97-AF65-F5344CB8AC3E}">
        <p14:creationId xmlns:p14="http://schemas.microsoft.com/office/powerpoint/2010/main" val="218620015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FE8BF4-4859-4070-A888-0189A16A9D38}"/>
              </a:ext>
            </a:extLst>
          </p:cNvPr>
          <p:cNvSpPr txBox="1"/>
          <p:nvPr/>
        </p:nvSpPr>
        <p:spPr>
          <a:xfrm flipH="1">
            <a:off x="4255768" y="180975"/>
            <a:ext cx="2811781" cy="523220"/>
          </a:xfrm>
          <a:prstGeom prst="rect">
            <a:avLst/>
          </a:prstGeom>
          <a:noFill/>
        </p:spPr>
        <p:txBody>
          <a:bodyPr wrap="square" rtlCol="0">
            <a:spAutoFit/>
          </a:bodyPr>
          <a:lstStyle/>
          <a:p>
            <a:pPr algn="ctr"/>
            <a:r>
              <a:rPr lang="en-IN" sz="2800" dirty="0">
                <a:solidFill>
                  <a:srgbClr val="FF0000"/>
                </a:solidFill>
                <a:latin typeface="Bahnschrift SemiLight Condensed" panose="020B0502040204020203" pitchFamily="34" charset="0"/>
              </a:rPr>
              <a:t>Database Screenshots</a:t>
            </a:r>
          </a:p>
        </p:txBody>
      </p:sp>
      <p:pic>
        <p:nvPicPr>
          <p:cNvPr id="4" name="Picture 3">
            <a:extLst>
              <a:ext uri="{FF2B5EF4-FFF2-40B4-BE49-F238E27FC236}">
                <a16:creationId xmlns:a16="http://schemas.microsoft.com/office/drawing/2014/main" id="{C55720F8-7A4B-4D58-A295-1B8003C62D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24175" y="3880246"/>
            <a:ext cx="5621863" cy="2872979"/>
          </a:xfrm>
          <a:prstGeom prst="rect">
            <a:avLst/>
          </a:prstGeom>
        </p:spPr>
      </p:pic>
      <p:pic>
        <p:nvPicPr>
          <p:cNvPr id="6" name="Picture 5">
            <a:extLst>
              <a:ext uri="{FF2B5EF4-FFF2-40B4-BE49-F238E27FC236}">
                <a16:creationId xmlns:a16="http://schemas.microsoft.com/office/drawing/2014/main" id="{FA7E8D59-FD93-46A9-BAF4-1686956D2C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95975" y="811826"/>
            <a:ext cx="5263620" cy="2960787"/>
          </a:xfrm>
          <a:prstGeom prst="rect">
            <a:avLst/>
          </a:prstGeom>
        </p:spPr>
      </p:pic>
      <p:pic>
        <p:nvPicPr>
          <p:cNvPr id="8" name="Picture 7">
            <a:extLst>
              <a:ext uri="{FF2B5EF4-FFF2-40B4-BE49-F238E27FC236}">
                <a16:creationId xmlns:a16="http://schemas.microsoft.com/office/drawing/2014/main" id="{3148DE04-0686-43C1-A672-DB398560C1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4822" y="811827"/>
            <a:ext cx="5263621" cy="2960787"/>
          </a:xfrm>
          <a:prstGeom prst="rect">
            <a:avLst/>
          </a:prstGeom>
        </p:spPr>
      </p:pic>
    </p:spTree>
    <p:extLst>
      <p:ext uri="{BB962C8B-B14F-4D97-AF65-F5344CB8AC3E}">
        <p14:creationId xmlns:p14="http://schemas.microsoft.com/office/powerpoint/2010/main" val="178437120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E7F693-858F-4649-BF9A-6437D723A594}"/>
              </a:ext>
            </a:extLst>
          </p:cNvPr>
          <p:cNvSpPr txBox="1"/>
          <p:nvPr/>
        </p:nvSpPr>
        <p:spPr>
          <a:xfrm flipH="1">
            <a:off x="4255768" y="180975"/>
            <a:ext cx="2811781" cy="523220"/>
          </a:xfrm>
          <a:prstGeom prst="rect">
            <a:avLst/>
          </a:prstGeom>
          <a:noFill/>
        </p:spPr>
        <p:txBody>
          <a:bodyPr wrap="square" rtlCol="0">
            <a:spAutoFit/>
          </a:bodyPr>
          <a:lstStyle/>
          <a:p>
            <a:pPr algn="ctr"/>
            <a:r>
              <a:rPr lang="en-IN" sz="2800" dirty="0">
                <a:solidFill>
                  <a:srgbClr val="FF0000"/>
                </a:solidFill>
                <a:latin typeface="Bahnschrift SemiLight Condensed" panose="020B0502040204020203" pitchFamily="34" charset="0"/>
              </a:rPr>
              <a:t>SOFTWARES USED</a:t>
            </a:r>
          </a:p>
        </p:txBody>
      </p:sp>
      <p:sp>
        <p:nvSpPr>
          <p:cNvPr id="3" name="TextBox 2">
            <a:extLst>
              <a:ext uri="{FF2B5EF4-FFF2-40B4-BE49-F238E27FC236}">
                <a16:creationId xmlns:a16="http://schemas.microsoft.com/office/drawing/2014/main" id="{613BE50E-2530-4C31-9619-5CA06A4D9D82}"/>
              </a:ext>
            </a:extLst>
          </p:cNvPr>
          <p:cNvSpPr txBox="1"/>
          <p:nvPr/>
        </p:nvSpPr>
        <p:spPr>
          <a:xfrm flipH="1">
            <a:off x="4255768" y="704195"/>
            <a:ext cx="2811781" cy="523220"/>
          </a:xfrm>
          <a:prstGeom prst="rect">
            <a:avLst/>
          </a:prstGeom>
          <a:noFill/>
        </p:spPr>
        <p:txBody>
          <a:bodyPr wrap="square" rtlCol="0">
            <a:spAutoFit/>
          </a:bodyPr>
          <a:lstStyle/>
          <a:p>
            <a:pPr algn="ctr"/>
            <a:r>
              <a:rPr lang="en-IN" sz="2800" dirty="0">
                <a:solidFill>
                  <a:srgbClr val="FF0000"/>
                </a:solidFill>
                <a:latin typeface="Bahnschrift SemiLight Condensed" panose="020B0502040204020203" pitchFamily="34" charset="0"/>
              </a:rPr>
              <a:t>Frontend Design</a:t>
            </a:r>
          </a:p>
        </p:txBody>
      </p:sp>
      <p:pic>
        <p:nvPicPr>
          <p:cNvPr id="7" name="Picture 6">
            <a:extLst>
              <a:ext uri="{FF2B5EF4-FFF2-40B4-BE49-F238E27FC236}">
                <a16:creationId xmlns:a16="http://schemas.microsoft.com/office/drawing/2014/main" id="{DE6C8F70-1483-4B4B-ABD9-E6E6F75676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6832" y="1417259"/>
            <a:ext cx="4744826" cy="2668965"/>
          </a:xfrm>
          <a:prstGeom prst="rect">
            <a:avLst/>
          </a:prstGeom>
        </p:spPr>
      </p:pic>
      <p:pic>
        <p:nvPicPr>
          <p:cNvPr id="9" name="Picture 8">
            <a:extLst>
              <a:ext uri="{FF2B5EF4-FFF2-40B4-BE49-F238E27FC236}">
                <a16:creationId xmlns:a16="http://schemas.microsoft.com/office/drawing/2014/main" id="{31CDEBC6-DEE0-4D03-8B27-EE48E9E54C4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00725" y="1417258"/>
            <a:ext cx="4744826" cy="2668965"/>
          </a:xfrm>
          <a:prstGeom prst="rect">
            <a:avLst/>
          </a:prstGeom>
        </p:spPr>
      </p:pic>
      <p:pic>
        <p:nvPicPr>
          <p:cNvPr id="13" name="Picture 12">
            <a:extLst>
              <a:ext uri="{FF2B5EF4-FFF2-40B4-BE49-F238E27FC236}">
                <a16:creationId xmlns:a16="http://schemas.microsoft.com/office/drawing/2014/main" id="{DAFFEF7A-3F46-4EE9-897C-A71C7EB27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1264" y="4183112"/>
            <a:ext cx="6300788" cy="2515257"/>
          </a:xfrm>
          <a:prstGeom prst="rect">
            <a:avLst/>
          </a:prstGeom>
        </p:spPr>
      </p:pic>
    </p:spTree>
    <p:extLst>
      <p:ext uri="{BB962C8B-B14F-4D97-AF65-F5344CB8AC3E}">
        <p14:creationId xmlns:p14="http://schemas.microsoft.com/office/powerpoint/2010/main" val="3808038189"/>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492E77C-153E-4FB0-8A1F-776D1812F028}"/>
              </a:ext>
            </a:extLst>
          </p:cNvPr>
          <p:cNvSpPr txBox="1"/>
          <p:nvPr/>
        </p:nvSpPr>
        <p:spPr>
          <a:xfrm flipH="1">
            <a:off x="3823811" y="351770"/>
            <a:ext cx="4544378" cy="646331"/>
          </a:xfrm>
          <a:prstGeom prst="rect">
            <a:avLst/>
          </a:prstGeom>
          <a:noFill/>
        </p:spPr>
        <p:txBody>
          <a:bodyPr wrap="square" rtlCol="0">
            <a:spAutoFit/>
          </a:bodyPr>
          <a:lstStyle/>
          <a:p>
            <a:pPr algn="ctr"/>
            <a:r>
              <a:rPr lang="en-IN" sz="3600" dirty="0">
                <a:solidFill>
                  <a:srgbClr val="FF0000"/>
                </a:solidFill>
                <a:latin typeface="Bahnschrift SemiLight Condensed" panose="020B0502040204020203" pitchFamily="34" charset="0"/>
              </a:rPr>
              <a:t>Backend/Database Design</a:t>
            </a:r>
          </a:p>
        </p:txBody>
      </p:sp>
      <p:pic>
        <p:nvPicPr>
          <p:cNvPr id="4" name="Picture 3">
            <a:extLst>
              <a:ext uri="{FF2B5EF4-FFF2-40B4-BE49-F238E27FC236}">
                <a16:creationId xmlns:a16="http://schemas.microsoft.com/office/drawing/2014/main" id="{964C3CA9-714C-4556-87F5-800D943C30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250" y="1589484"/>
            <a:ext cx="4905375" cy="3679031"/>
          </a:xfrm>
          <a:prstGeom prst="rect">
            <a:avLst/>
          </a:prstGeom>
        </p:spPr>
      </p:pic>
      <p:pic>
        <p:nvPicPr>
          <p:cNvPr id="6" name="Picture 5">
            <a:extLst>
              <a:ext uri="{FF2B5EF4-FFF2-40B4-BE49-F238E27FC236}">
                <a16:creationId xmlns:a16="http://schemas.microsoft.com/office/drawing/2014/main" id="{B98A5837-BD87-4C6B-AB84-493285AE29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16135" y="1747835"/>
            <a:ext cx="3362325" cy="3362325"/>
          </a:xfrm>
          <a:prstGeom prst="rect">
            <a:avLst/>
          </a:prstGeom>
        </p:spPr>
      </p:pic>
      <p:pic>
        <p:nvPicPr>
          <p:cNvPr id="8" name="Picture 7">
            <a:extLst>
              <a:ext uri="{FF2B5EF4-FFF2-40B4-BE49-F238E27FC236}">
                <a16:creationId xmlns:a16="http://schemas.microsoft.com/office/drawing/2014/main" id="{98117C68-4131-4FD4-B14F-5B43ABF040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7218" y="1747836"/>
            <a:ext cx="3362325" cy="3362325"/>
          </a:xfrm>
          <a:prstGeom prst="rect">
            <a:avLst/>
          </a:prstGeom>
        </p:spPr>
      </p:pic>
    </p:spTree>
    <p:extLst>
      <p:ext uri="{BB962C8B-B14F-4D97-AF65-F5344CB8AC3E}">
        <p14:creationId xmlns:p14="http://schemas.microsoft.com/office/powerpoint/2010/main" val="2629077840"/>
      </p:ext>
    </p:extLst>
  </p:cSld>
  <p:clrMapOvr>
    <a:masterClrMapping/>
  </p:clrMapOvr>
  <mc:AlternateContent xmlns:mc="http://schemas.openxmlformats.org/markup-compatibility/2006">
    <mc:Choice xmlns:p14="http://schemas.microsoft.com/office/powerpoint/2010/main" Requires="p14">
      <p:transition spd="slow" p14:dur="1600">
        <p14:gallery dir="l"/>
      </p:transition>
    </mc:Choice>
    <mc:Fallback>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B9ABC7-2160-41AA-B24A-DE8CB7511F34}"/>
              </a:ext>
            </a:extLst>
          </p:cNvPr>
          <p:cNvSpPr txBox="1"/>
          <p:nvPr/>
        </p:nvSpPr>
        <p:spPr>
          <a:xfrm flipH="1">
            <a:off x="4255764" y="1828800"/>
            <a:ext cx="2811781" cy="523220"/>
          </a:xfrm>
          <a:prstGeom prst="rect">
            <a:avLst/>
          </a:prstGeom>
          <a:noFill/>
        </p:spPr>
        <p:txBody>
          <a:bodyPr wrap="square" rtlCol="0">
            <a:spAutoFit/>
          </a:bodyPr>
          <a:lstStyle/>
          <a:p>
            <a:pPr algn="ctr"/>
            <a:r>
              <a:rPr lang="en-IN" sz="2800" dirty="0">
                <a:solidFill>
                  <a:srgbClr val="FF0000"/>
                </a:solidFill>
                <a:latin typeface="Bahnschrift SemiLight Condensed" panose="020B0502040204020203" pitchFamily="34" charset="0"/>
              </a:rPr>
              <a:t>Conclusion</a:t>
            </a:r>
          </a:p>
        </p:txBody>
      </p:sp>
      <p:sp>
        <p:nvSpPr>
          <p:cNvPr id="3" name="TextBox 2">
            <a:extLst>
              <a:ext uri="{FF2B5EF4-FFF2-40B4-BE49-F238E27FC236}">
                <a16:creationId xmlns:a16="http://schemas.microsoft.com/office/drawing/2014/main" id="{11F0DC8A-CA1C-4C50-8268-C54404E5EF53}"/>
              </a:ext>
            </a:extLst>
          </p:cNvPr>
          <p:cNvSpPr txBox="1"/>
          <p:nvPr/>
        </p:nvSpPr>
        <p:spPr>
          <a:xfrm>
            <a:off x="2123118" y="2571750"/>
            <a:ext cx="7077075" cy="2031325"/>
          </a:xfrm>
          <a:prstGeom prst="rect">
            <a:avLst/>
          </a:prstGeom>
          <a:noFill/>
        </p:spPr>
        <p:txBody>
          <a:bodyPr wrap="square" rtlCol="0">
            <a:spAutoFit/>
          </a:bodyPr>
          <a:lstStyle/>
          <a:p>
            <a:r>
              <a:rPr lang="en-IN" dirty="0"/>
              <a:t>Thereby our app aims at connecting the donors and recipients in the shortest time possible so as to reduce the time and workload required to satisfy urgent requests.</a:t>
            </a:r>
          </a:p>
          <a:p>
            <a:endParaRPr lang="en-IN" dirty="0"/>
          </a:p>
          <a:p>
            <a:r>
              <a:rPr lang="en-IN" dirty="0"/>
              <a:t>In the future this can be implemented in both small and large scale applications by doing the required improvements and extending security features.</a:t>
            </a:r>
          </a:p>
        </p:txBody>
      </p:sp>
    </p:spTree>
    <p:extLst>
      <p:ext uri="{BB962C8B-B14F-4D97-AF65-F5344CB8AC3E}">
        <p14:creationId xmlns:p14="http://schemas.microsoft.com/office/powerpoint/2010/main" val="58190119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ED64C28-259C-4697-BFD5-56D119191BE3}"/>
              </a:ext>
            </a:extLst>
          </p:cNvPr>
          <p:cNvSpPr txBox="1"/>
          <p:nvPr/>
        </p:nvSpPr>
        <p:spPr>
          <a:xfrm>
            <a:off x="3881437" y="2921168"/>
            <a:ext cx="4429125" cy="1015663"/>
          </a:xfrm>
          <a:prstGeom prst="rect">
            <a:avLst/>
          </a:prstGeom>
          <a:noFill/>
        </p:spPr>
        <p:txBody>
          <a:bodyPr wrap="square" rtlCol="0">
            <a:spAutoFit/>
          </a:bodyPr>
          <a:lstStyle/>
          <a:p>
            <a:pPr algn="ctr"/>
            <a:r>
              <a:rPr lang="en-IN" sz="6000" dirty="0">
                <a:solidFill>
                  <a:srgbClr val="FF0000"/>
                </a:solidFill>
                <a:latin typeface="Bahnschrift SemiLight SemiConde" panose="020B0502040204020203" pitchFamily="34" charset="0"/>
              </a:rPr>
              <a:t>THANK YOU</a:t>
            </a:r>
          </a:p>
        </p:txBody>
      </p:sp>
    </p:spTree>
    <p:extLst>
      <p:ext uri="{BB962C8B-B14F-4D97-AF65-F5344CB8AC3E}">
        <p14:creationId xmlns:p14="http://schemas.microsoft.com/office/powerpoint/2010/main" val="2956640628"/>
      </p:ext>
    </p:extLst>
  </p:cSld>
  <p:clrMapOvr>
    <a:masterClrMapping/>
  </p:clrMapOvr>
  <mc:AlternateContent xmlns:mc="http://schemas.openxmlformats.org/markup-compatibility/2006">
    <mc:Choice xmlns:p14="http://schemas.microsoft.com/office/powerpoint/2010/main" Requires="p14">
      <p:transition spd="slow" p14:dur="1250">
        <p14:switch dir="r"/>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F85A3AD1-87B1-C54A-819E-CFED68F33EB1}"/>
              </a:ext>
            </a:extLst>
          </p:cNvPr>
          <p:cNvSpPr txBox="1"/>
          <p:nvPr/>
        </p:nvSpPr>
        <p:spPr>
          <a:xfrm>
            <a:off x="561974" y="894606"/>
            <a:ext cx="8982075" cy="5078313"/>
          </a:xfrm>
          <a:prstGeom prst="rect">
            <a:avLst/>
          </a:prstGeom>
          <a:noFill/>
        </p:spPr>
        <p:txBody>
          <a:bodyPr wrap="square">
            <a:spAutoFit/>
          </a:bodyPr>
          <a:lstStyle/>
          <a:p>
            <a:r>
              <a:rPr lang="en-US" b="1" dirty="0">
                <a:solidFill>
                  <a:schemeClr val="accent1"/>
                </a:solidFill>
                <a:latin typeface="Times New Roman" panose="02020603050405020304" pitchFamily="18" charset="0"/>
                <a:cs typeface="Times New Roman" panose="02020603050405020304" pitchFamily="18" charset="0"/>
              </a:rPr>
              <a:t>Need for Blood Bank Management System </a:t>
            </a:r>
            <a:r>
              <a:rPr lang="en-US" b="1" dirty="0">
                <a:solidFill>
                  <a:schemeClr val="bg2">
                    <a:lumMod val="10000"/>
                  </a:schemeClr>
                </a:solidFill>
                <a:latin typeface="Times New Roman" panose="02020603050405020304" pitchFamily="18" charset="0"/>
                <a:cs typeface="Times New Roman" panose="02020603050405020304" pitchFamily="18" charset="0"/>
              </a:rPr>
              <a:t>:</a:t>
            </a:r>
            <a:br>
              <a:rPr lang="en-US" b="1" dirty="0">
                <a:solidFill>
                  <a:schemeClr val="bg2">
                    <a:lumMod val="10000"/>
                  </a:schemeClr>
                </a:solidFill>
                <a:latin typeface="Times New Roman" panose="02020603050405020304" pitchFamily="18" charset="0"/>
                <a:cs typeface="Times New Roman" panose="02020603050405020304" pitchFamily="18" charset="0"/>
              </a:rPr>
            </a:br>
            <a:br>
              <a:rPr lang="en-US" dirty="0">
                <a:solidFill>
                  <a:schemeClr val="bg2">
                    <a:lumMod val="10000"/>
                  </a:schemeClr>
                </a:solidFill>
                <a:latin typeface="Times New Roman" panose="02020603050405020304" pitchFamily="18" charset="0"/>
                <a:cs typeface="Times New Roman" panose="02020603050405020304" pitchFamily="18" charset="0"/>
              </a:rPr>
            </a:br>
            <a:r>
              <a:rPr lang="en-US" dirty="0">
                <a:solidFill>
                  <a:schemeClr val="bg2">
                    <a:lumMod val="10000"/>
                  </a:schemeClr>
                </a:solidFill>
                <a:latin typeface="Times New Roman" panose="02020603050405020304" pitchFamily="18" charset="0"/>
                <a:cs typeface="Times New Roman" panose="02020603050405020304" pitchFamily="18" charset="0"/>
              </a:rPr>
              <a:t>Blood Bank donation system can collect blood from many donators in short from various sources and distribute that blood to needy people who require blood.</a:t>
            </a:r>
            <a:br>
              <a:rPr lang="en-US" dirty="0">
                <a:solidFill>
                  <a:schemeClr val="bg2">
                    <a:lumMod val="10000"/>
                  </a:schemeClr>
                </a:solidFill>
                <a:latin typeface="Times New Roman" panose="02020603050405020304" pitchFamily="18" charset="0"/>
                <a:cs typeface="Times New Roman" panose="02020603050405020304" pitchFamily="18" charset="0"/>
              </a:rPr>
            </a:br>
            <a:r>
              <a:rPr lang="en-US" dirty="0">
                <a:solidFill>
                  <a:schemeClr val="bg2">
                    <a:lumMod val="10000"/>
                  </a:schemeClr>
                </a:solidFill>
                <a:latin typeface="Times New Roman" panose="02020603050405020304" pitchFamily="18" charset="0"/>
                <a:cs typeface="Times New Roman" panose="02020603050405020304" pitchFamily="18" charset="0"/>
              </a:rPr>
              <a:t>This application will try to provide each entity the facility to approach nearby blood donors so that it will become much easier to search rare blood groups in the hour of need.</a:t>
            </a:r>
            <a:br>
              <a:rPr lang="en-US" dirty="0">
                <a:solidFill>
                  <a:schemeClr val="bg2">
                    <a:lumMod val="10000"/>
                  </a:schemeClr>
                </a:solidFill>
                <a:latin typeface="Times New Roman" panose="02020603050405020304" pitchFamily="18" charset="0"/>
                <a:cs typeface="Times New Roman" panose="02020603050405020304" pitchFamily="18" charset="0"/>
              </a:rPr>
            </a:br>
            <a:br>
              <a:rPr lang="en-US" dirty="0">
                <a:solidFill>
                  <a:schemeClr val="bg2">
                    <a:lumMod val="10000"/>
                  </a:schemeClr>
                </a:solidFill>
                <a:latin typeface="Times New Roman" panose="02020603050405020304" pitchFamily="18" charset="0"/>
                <a:cs typeface="Times New Roman" panose="02020603050405020304" pitchFamily="18" charset="0"/>
              </a:rPr>
            </a:br>
            <a:r>
              <a:rPr lang="en-US" b="1" dirty="0">
                <a:solidFill>
                  <a:schemeClr val="accent1"/>
                </a:solidFill>
                <a:latin typeface="Times New Roman" panose="02020603050405020304" pitchFamily="18" charset="0"/>
                <a:cs typeface="Times New Roman" panose="02020603050405020304" pitchFamily="18" charset="0"/>
              </a:rPr>
              <a:t>Problems</a:t>
            </a:r>
            <a:r>
              <a:rPr lang="en-US" b="1" dirty="0">
                <a:solidFill>
                  <a:schemeClr val="bg2">
                    <a:lumMod val="10000"/>
                  </a:schemeClr>
                </a:solidFill>
                <a:latin typeface="Times New Roman" panose="02020603050405020304" pitchFamily="18" charset="0"/>
                <a:cs typeface="Times New Roman" panose="02020603050405020304" pitchFamily="18" charset="0"/>
              </a:rPr>
              <a:t> :</a:t>
            </a:r>
            <a:br>
              <a:rPr lang="en-US" b="1" dirty="0">
                <a:solidFill>
                  <a:schemeClr val="bg2">
                    <a:lumMod val="10000"/>
                  </a:schemeClr>
                </a:solidFill>
                <a:latin typeface="Times New Roman" panose="02020603050405020304" pitchFamily="18" charset="0"/>
                <a:cs typeface="Times New Roman" panose="02020603050405020304" pitchFamily="18" charset="0"/>
              </a:rPr>
            </a:br>
            <a:br>
              <a:rPr lang="en-US" dirty="0">
                <a:solidFill>
                  <a:schemeClr val="bg2">
                    <a:lumMod val="10000"/>
                  </a:schemeClr>
                </a:solidFill>
                <a:latin typeface="Times New Roman" panose="02020603050405020304" pitchFamily="18" charset="0"/>
                <a:cs typeface="Times New Roman" panose="02020603050405020304" pitchFamily="18" charset="0"/>
              </a:rPr>
            </a:br>
            <a:r>
              <a:rPr lang="en-US" dirty="0">
                <a:solidFill>
                  <a:schemeClr val="bg2">
                    <a:lumMod val="10000"/>
                  </a:schemeClr>
                </a:solidFill>
                <a:latin typeface="Times New Roman" panose="02020603050405020304" pitchFamily="18" charset="0"/>
                <a:cs typeface="Times New Roman" panose="02020603050405020304" pitchFamily="18" charset="0"/>
              </a:rPr>
              <a:t>The major problem in old Blood banking systems was that they don’t follow the actual needs of users.</a:t>
            </a:r>
            <a:br>
              <a:rPr lang="en-US" dirty="0">
                <a:solidFill>
                  <a:schemeClr val="bg2">
                    <a:lumMod val="10000"/>
                  </a:schemeClr>
                </a:solidFill>
                <a:latin typeface="Times New Roman" panose="02020603050405020304" pitchFamily="18" charset="0"/>
                <a:cs typeface="Times New Roman" panose="02020603050405020304" pitchFamily="18" charset="0"/>
              </a:rPr>
            </a:br>
            <a:r>
              <a:rPr lang="en-US" dirty="0">
                <a:solidFill>
                  <a:schemeClr val="bg2">
                    <a:lumMod val="10000"/>
                  </a:schemeClr>
                </a:solidFill>
                <a:latin typeface="Times New Roman" panose="02020603050405020304" pitchFamily="18" charset="0"/>
                <a:cs typeface="Times New Roman" panose="02020603050405020304" pitchFamily="18" charset="0"/>
              </a:rPr>
              <a:t>Tracking the database was complicated when the details are maintained manually or as a file .</a:t>
            </a:r>
            <a:br>
              <a:rPr lang="en-US" dirty="0">
                <a:solidFill>
                  <a:schemeClr val="bg2">
                    <a:lumMod val="10000"/>
                  </a:schemeClr>
                </a:solidFill>
                <a:latin typeface="Times New Roman" panose="02020603050405020304" pitchFamily="18" charset="0"/>
                <a:cs typeface="Times New Roman" panose="02020603050405020304" pitchFamily="18" charset="0"/>
              </a:rPr>
            </a:br>
            <a:r>
              <a:rPr lang="en-US" dirty="0">
                <a:solidFill>
                  <a:schemeClr val="bg2">
                    <a:lumMod val="10000"/>
                  </a:schemeClr>
                </a:solidFill>
                <a:latin typeface="Times New Roman" panose="02020603050405020304" pitchFamily="18" charset="0"/>
                <a:cs typeface="Times New Roman" panose="02020603050405020304" pitchFamily="18" charset="0"/>
              </a:rPr>
              <a:t>There is a shortage and sometimes unavailability of rare blood groups due to fewer modules and information of patient and donors.</a:t>
            </a:r>
          </a:p>
          <a:p>
            <a:endParaRPr lang="en-US" dirty="0">
              <a:solidFill>
                <a:schemeClr val="bg2">
                  <a:lumMod val="10000"/>
                </a:schemeClr>
              </a:solidFill>
              <a:latin typeface="Times New Roman" panose="02020603050405020304" pitchFamily="18" charset="0"/>
              <a:cs typeface="Times New Roman" panose="02020603050405020304" pitchFamily="18" charset="0"/>
            </a:endParaRPr>
          </a:p>
          <a:p>
            <a:r>
              <a:rPr lang="en-US" dirty="0">
                <a:solidFill>
                  <a:schemeClr val="bg2">
                    <a:lumMod val="10000"/>
                  </a:schemeClr>
                </a:solidFill>
                <a:latin typeface="Times New Roman" panose="02020603050405020304" pitchFamily="18" charset="0"/>
                <a:cs typeface="Times New Roman" panose="02020603050405020304" pitchFamily="18" charset="0"/>
              </a:rPr>
              <a:t>Also due to government and private brokers and blood banks serving as intermediate organizations in between donors and receivers, it leads to significant delay between generating and fulfilling requests.</a:t>
            </a:r>
            <a:endParaRPr lang="en-SG" dirty="0">
              <a:solidFill>
                <a:schemeClr val="bg2">
                  <a:lumMod val="10000"/>
                </a:schemeClr>
              </a:solidFill>
            </a:endParaRPr>
          </a:p>
        </p:txBody>
      </p:sp>
    </p:spTree>
    <p:extLst>
      <p:ext uri="{BB962C8B-B14F-4D97-AF65-F5344CB8AC3E}">
        <p14:creationId xmlns:p14="http://schemas.microsoft.com/office/powerpoint/2010/main" val="334667163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57280A1-9057-3BE1-08FF-26C35A20DE22}"/>
              </a:ext>
            </a:extLst>
          </p:cNvPr>
          <p:cNvSpPr txBox="1"/>
          <p:nvPr/>
        </p:nvSpPr>
        <p:spPr>
          <a:xfrm>
            <a:off x="314325" y="667375"/>
            <a:ext cx="8882062" cy="8094524"/>
          </a:xfrm>
          <a:prstGeom prst="rect">
            <a:avLst/>
          </a:prstGeom>
          <a:noFill/>
        </p:spPr>
        <p:txBody>
          <a:bodyPr wrap="square">
            <a:spAutoFit/>
          </a:bodyPr>
          <a:lstStyle/>
          <a:p>
            <a:r>
              <a:rPr lang="en-US" sz="2000" b="1" dirty="0">
                <a:solidFill>
                  <a:schemeClr val="accent1"/>
                </a:solidFill>
                <a:latin typeface="Times New Roman" panose="02020603050405020304" pitchFamily="18" charset="0"/>
                <a:cs typeface="Times New Roman" panose="02020603050405020304" pitchFamily="18" charset="0"/>
              </a:rPr>
              <a:t>Aims &amp; Objectives :</a:t>
            </a:r>
            <a:br>
              <a:rPr lang="en-US" sz="2000" b="1"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r>
              <a:rPr lang="en-US" sz="2000" dirty="0">
                <a:solidFill>
                  <a:schemeClr val="bg2">
                    <a:lumMod val="10000"/>
                  </a:schemeClr>
                </a:solidFill>
                <a:latin typeface="Times New Roman" panose="02020603050405020304" pitchFamily="18" charset="0"/>
                <a:cs typeface="Times New Roman" panose="02020603050405020304" pitchFamily="18" charset="0"/>
              </a:rPr>
              <a:t>1. To bridge the gap between hospitals, volunteer donors and needy people, through this system.</a:t>
            </a:r>
            <a:br>
              <a:rPr lang="en-US" sz="2000" dirty="0">
                <a:solidFill>
                  <a:schemeClr val="bg2">
                    <a:lumMod val="10000"/>
                  </a:schemeClr>
                </a:solidFill>
                <a:latin typeface="Times New Roman" panose="02020603050405020304" pitchFamily="18" charset="0"/>
                <a:cs typeface="Times New Roman" panose="02020603050405020304" pitchFamily="18" charset="0"/>
              </a:rPr>
            </a:br>
            <a:r>
              <a:rPr lang="en-US" sz="2000" dirty="0">
                <a:solidFill>
                  <a:schemeClr val="bg2">
                    <a:lumMod val="10000"/>
                  </a:schemeClr>
                </a:solidFill>
                <a:latin typeface="Times New Roman" panose="02020603050405020304" pitchFamily="18" charset="0"/>
                <a:cs typeface="Times New Roman" panose="02020603050405020304" pitchFamily="18" charset="0"/>
              </a:rPr>
              <a:t>2. To facilitate the search process for needy people and make it easier than before.</a:t>
            </a:r>
            <a:br>
              <a:rPr lang="en-US" sz="2000" dirty="0">
                <a:solidFill>
                  <a:schemeClr val="bg2">
                    <a:lumMod val="10000"/>
                  </a:schemeClr>
                </a:solidFill>
                <a:latin typeface="Times New Roman" panose="02020603050405020304" pitchFamily="18" charset="0"/>
                <a:cs typeface="Times New Roman" panose="02020603050405020304" pitchFamily="18" charset="0"/>
              </a:rPr>
            </a:br>
            <a:r>
              <a:rPr lang="en-US" sz="2000" dirty="0">
                <a:solidFill>
                  <a:schemeClr val="bg2">
                    <a:lumMod val="10000"/>
                  </a:schemeClr>
                </a:solidFill>
                <a:latin typeface="Times New Roman" panose="02020603050405020304" pitchFamily="18" charset="0"/>
                <a:cs typeface="Times New Roman" panose="02020603050405020304" pitchFamily="18" charset="0"/>
              </a:rPr>
              <a:t>3. To reduce the data entry process.</a:t>
            </a:r>
            <a:br>
              <a:rPr lang="en-US" sz="2000" dirty="0">
                <a:solidFill>
                  <a:schemeClr val="bg2">
                    <a:lumMod val="10000"/>
                  </a:schemeClr>
                </a:solidFill>
                <a:latin typeface="Times New Roman" panose="02020603050405020304" pitchFamily="18" charset="0"/>
                <a:cs typeface="Times New Roman" panose="02020603050405020304" pitchFamily="18" charset="0"/>
              </a:rPr>
            </a:br>
            <a:r>
              <a:rPr lang="en-US" sz="2000" dirty="0">
                <a:solidFill>
                  <a:schemeClr val="bg2">
                    <a:lumMod val="10000"/>
                  </a:schemeClr>
                </a:solidFill>
                <a:latin typeface="Times New Roman" panose="02020603050405020304" pitchFamily="18" charset="0"/>
                <a:cs typeface="Times New Roman" panose="02020603050405020304" pitchFamily="18" charset="0"/>
              </a:rPr>
              <a:t>4. To use donor information for locating the hospitals, blood banks and  volunteer donors to know if the seeker is near or far.</a:t>
            </a:r>
            <a:br>
              <a:rPr lang="en-US" sz="2000" dirty="0">
                <a:solidFill>
                  <a:schemeClr val="bg2">
                    <a:lumMod val="10000"/>
                  </a:schemeClr>
                </a:solidFill>
                <a:latin typeface="Times New Roman" panose="02020603050405020304" pitchFamily="18" charset="0"/>
                <a:cs typeface="Times New Roman" panose="02020603050405020304" pitchFamily="18" charset="0"/>
              </a:rPr>
            </a:br>
            <a:r>
              <a:rPr lang="en-US" sz="2000" dirty="0">
                <a:solidFill>
                  <a:schemeClr val="bg2">
                    <a:lumMod val="10000"/>
                  </a:schemeClr>
                </a:solidFill>
                <a:latin typeface="Times New Roman" panose="02020603050405020304" pitchFamily="18" charset="0"/>
                <a:cs typeface="Times New Roman" panose="02020603050405020304" pitchFamily="18" charset="0"/>
              </a:rPr>
              <a:t>5. Some blood types are rare so the system can find the required donors with the required blood type easily from the huge database by using the search feature in the app.</a:t>
            </a:r>
            <a:br>
              <a:rPr lang="en-US" sz="2000" dirty="0">
                <a:solidFill>
                  <a:schemeClr val="bg2">
                    <a:lumMod val="10000"/>
                  </a:schemeClr>
                </a:solidFill>
                <a:latin typeface="Times New Roman" panose="02020603050405020304" pitchFamily="18" charset="0"/>
                <a:cs typeface="Times New Roman" panose="02020603050405020304" pitchFamily="18" charset="0"/>
              </a:rPr>
            </a:br>
            <a:r>
              <a:rPr lang="en-US" sz="2000" dirty="0">
                <a:solidFill>
                  <a:schemeClr val="bg2">
                    <a:lumMod val="10000"/>
                  </a:schemeClr>
                </a:solidFill>
                <a:latin typeface="Times New Roman" panose="02020603050405020304" pitchFamily="18" charset="0"/>
                <a:cs typeface="Times New Roman" panose="02020603050405020304" pitchFamily="18" charset="0"/>
              </a:rPr>
              <a:t>6. To provide a dynamic database that is storing donors Information and can communicate with them easily.</a:t>
            </a:r>
          </a:p>
          <a:p>
            <a:endParaRPr lang="en-US" sz="2000" dirty="0">
              <a:solidFill>
                <a:schemeClr val="bg2">
                  <a:lumMod val="10000"/>
                </a:schemeClr>
              </a:solidFill>
              <a:latin typeface="Times New Roman" panose="02020603050405020304" pitchFamily="18" charset="0"/>
              <a:cs typeface="Times New Roman" panose="02020603050405020304" pitchFamily="18" charset="0"/>
            </a:endParaRPr>
          </a:p>
          <a:p>
            <a:r>
              <a:rPr lang="en-US" sz="2000" dirty="0">
                <a:solidFill>
                  <a:schemeClr val="accent1"/>
                </a:solidFill>
                <a:latin typeface="Times New Roman" panose="02020603050405020304" pitchFamily="18" charset="0"/>
                <a:cs typeface="Times New Roman" panose="02020603050405020304" pitchFamily="18" charset="0"/>
              </a:rPr>
              <a:t>Side Note</a:t>
            </a:r>
            <a:r>
              <a:rPr lang="en-US" sz="2000" dirty="0">
                <a:solidFill>
                  <a:schemeClr val="bg2">
                    <a:lumMod val="10000"/>
                  </a:schemeClr>
                </a:solidFill>
                <a:latin typeface="Times New Roman" panose="02020603050405020304" pitchFamily="18" charset="0"/>
                <a:cs typeface="Times New Roman" panose="02020603050405020304" pitchFamily="18" charset="0"/>
              </a:rPr>
              <a:t>: </a:t>
            </a:r>
            <a:r>
              <a:rPr lang="en-US" sz="2000" b="1" dirty="0">
                <a:solidFill>
                  <a:schemeClr val="accent1"/>
                </a:solidFill>
                <a:latin typeface="Times New Roman" panose="02020603050405020304" pitchFamily="18" charset="0"/>
                <a:cs typeface="Times New Roman" panose="02020603050405020304" pitchFamily="18" charset="0"/>
              </a:rPr>
              <a:t>e-</a:t>
            </a:r>
            <a:r>
              <a:rPr lang="en-US" sz="2000" b="1" dirty="0" err="1">
                <a:solidFill>
                  <a:schemeClr val="accent1"/>
                </a:solidFill>
                <a:latin typeface="Times New Roman" panose="02020603050405020304" pitchFamily="18" charset="0"/>
                <a:cs typeface="Times New Roman" panose="02020603050405020304" pitchFamily="18" charset="0"/>
              </a:rPr>
              <a:t>Raktkosh</a:t>
            </a:r>
            <a:r>
              <a:rPr lang="en-US" sz="2000" dirty="0">
                <a:solidFill>
                  <a:schemeClr val="bg2">
                    <a:lumMod val="10000"/>
                  </a:schemeClr>
                </a:solidFill>
                <a:latin typeface="Times New Roman" panose="02020603050405020304" pitchFamily="18" charset="0"/>
                <a:cs typeface="Times New Roman" panose="02020603050405020304" pitchFamily="18" charset="0"/>
              </a:rPr>
              <a:t> is a pan India government website used to fulfill blood requests however there too blood banks are intermediate between donors and receivers as mentioned earlier thereby our app wishes to overcome these shortcomings.</a:t>
            </a: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2">
                    <a:lumMod val="10000"/>
                  </a:schemeClr>
                </a:solidFill>
                <a:latin typeface="Times New Roman" panose="02020603050405020304" pitchFamily="18" charset="0"/>
                <a:cs typeface="Times New Roman" panose="02020603050405020304" pitchFamily="18" charset="0"/>
              </a:rPr>
            </a:br>
            <a:br>
              <a:rPr lang="en-US" sz="2000" dirty="0">
                <a:solidFill>
                  <a:schemeClr val="bg1"/>
                </a:solidFill>
                <a:latin typeface="Times New Roman" panose="02020603050405020304" pitchFamily="18" charset="0"/>
                <a:cs typeface="Times New Roman" panose="02020603050405020304" pitchFamily="18" charset="0"/>
              </a:rPr>
            </a:br>
            <a:br>
              <a:rPr lang="en-US" sz="2000" dirty="0">
                <a:solidFill>
                  <a:schemeClr val="bg1"/>
                </a:solidFill>
                <a:latin typeface="Times New Roman" panose="02020603050405020304" pitchFamily="18" charset="0"/>
                <a:cs typeface="Times New Roman" panose="02020603050405020304" pitchFamily="18" charset="0"/>
              </a:rPr>
            </a:br>
            <a:br>
              <a:rPr lang="en-US" sz="2000" dirty="0">
                <a:solidFill>
                  <a:schemeClr val="bg1"/>
                </a:solidFill>
              </a:rPr>
            </a:br>
            <a:br>
              <a:rPr lang="en-US" sz="2000" dirty="0">
                <a:solidFill>
                  <a:schemeClr val="bg1"/>
                </a:solidFill>
              </a:rPr>
            </a:br>
            <a:r>
              <a:rPr lang="en-US" sz="2000" b="1" dirty="0">
                <a:solidFill>
                  <a:schemeClr val="bg1"/>
                </a:solidFill>
              </a:rPr>
              <a:t> </a:t>
            </a:r>
            <a:br>
              <a:rPr lang="en-US" sz="2000" dirty="0">
                <a:solidFill>
                  <a:schemeClr val="bg1"/>
                </a:solidFill>
              </a:rPr>
            </a:br>
            <a:endParaRPr lang="en-SG" sz="2000" dirty="0"/>
          </a:p>
        </p:txBody>
      </p:sp>
    </p:spTree>
    <p:extLst>
      <p:ext uri="{BB962C8B-B14F-4D97-AF65-F5344CB8AC3E}">
        <p14:creationId xmlns:p14="http://schemas.microsoft.com/office/powerpoint/2010/main" val="10049403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9022C14-A0B9-4788-AB76-3B6B615A28C9}"/>
              </a:ext>
            </a:extLst>
          </p:cNvPr>
          <p:cNvSpPr txBox="1"/>
          <p:nvPr/>
        </p:nvSpPr>
        <p:spPr>
          <a:xfrm>
            <a:off x="2184400" y="1905506"/>
            <a:ext cx="6797040" cy="3046988"/>
          </a:xfrm>
          <a:prstGeom prst="rect">
            <a:avLst/>
          </a:prstGeom>
          <a:noFill/>
        </p:spPr>
        <p:txBody>
          <a:bodyPr wrap="square" rtlCol="0">
            <a:spAutoFit/>
          </a:bodyPr>
          <a:lstStyle/>
          <a:p>
            <a:pPr algn="ctr"/>
            <a:r>
              <a:rPr lang="en-IN" sz="9600" dirty="0">
                <a:solidFill>
                  <a:schemeClr val="accent1"/>
                </a:solidFill>
              </a:rPr>
              <a:t>SCHEMA DESIGN</a:t>
            </a:r>
          </a:p>
        </p:txBody>
      </p:sp>
    </p:spTree>
    <p:extLst>
      <p:ext uri="{BB962C8B-B14F-4D97-AF65-F5344CB8AC3E}">
        <p14:creationId xmlns:p14="http://schemas.microsoft.com/office/powerpoint/2010/main" val="247078297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42E2-7507-34A6-0B30-0762F24702C7}"/>
              </a:ext>
            </a:extLst>
          </p:cNvPr>
          <p:cNvSpPr txBox="1">
            <a:spLocks/>
          </p:cNvSpPr>
          <p:nvPr/>
        </p:nvSpPr>
        <p:spPr>
          <a:xfrm>
            <a:off x="411175" y="240633"/>
            <a:ext cx="8282400" cy="4544498"/>
          </a:xfrm>
          <a:prstGeom prst="rect">
            <a:avLst/>
          </a:prstGeom>
        </p:spPr>
        <p:txBody>
          <a:bodyPr>
            <a:normAutofit fontScale="97500" lnSpcReduction="10000"/>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1800" b="1" dirty="0" err="1">
                <a:latin typeface="Times New Roman" panose="02020603050405020304" pitchFamily="18" charset="0"/>
                <a:cs typeface="Times New Roman" panose="02020603050405020304" pitchFamily="18" charset="0"/>
              </a:rPr>
              <a:t>Registered_user</a:t>
            </a:r>
            <a:r>
              <a:rPr lang="en-US" sz="1800" b="1" dirty="0">
                <a:latin typeface="Times New Roman" panose="02020603050405020304" pitchFamily="18" charset="0"/>
                <a:cs typeface="Times New Roman" panose="02020603050405020304" pitchFamily="18" charset="0"/>
              </a:rPr>
              <a:t> </a:t>
            </a:r>
            <a:r>
              <a:rPr lang="en-US" sz="1800" dirty="0">
                <a:solidFill>
                  <a:schemeClr val="bg2">
                    <a:lumMod val="10000"/>
                  </a:schemeClr>
                </a:solidFill>
                <a:latin typeface="Times New Roman" panose="02020603050405020304" pitchFamily="18" charset="0"/>
                <a:cs typeface="Times New Roman" panose="02020603050405020304" pitchFamily="18" charset="0"/>
              </a:rPr>
              <a:t>:</a:t>
            </a: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br>
              <a:rPr lang="en-US" sz="1800" dirty="0">
                <a:solidFill>
                  <a:schemeClr val="tx1"/>
                </a:solidFill>
                <a:latin typeface="Times New Roman" panose="02020603050405020304" pitchFamily="18" charset="0"/>
                <a:cs typeface="Times New Roman" panose="02020603050405020304" pitchFamily="18" charset="0"/>
              </a:rPr>
            </a:br>
            <a:endParaRPr lang="en-IN" sz="1800" dirty="0">
              <a:solidFill>
                <a:schemeClr val="tx1"/>
              </a:solidFill>
              <a:latin typeface="Times New Roman" panose="02020603050405020304" pitchFamily="18" charset="0"/>
              <a:cs typeface="Times New Roman" panose="02020603050405020304" pitchFamily="18" charset="0"/>
            </a:endParaRPr>
          </a:p>
        </p:txBody>
      </p:sp>
      <p:pic>
        <p:nvPicPr>
          <p:cNvPr id="3" name="Picture 2">
            <a:extLst>
              <a:ext uri="{FF2B5EF4-FFF2-40B4-BE49-F238E27FC236}">
                <a16:creationId xmlns:a16="http://schemas.microsoft.com/office/drawing/2014/main" id="{888FBB75-1E8D-2646-22F5-D25B8276C620}"/>
              </a:ext>
            </a:extLst>
          </p:cNvPr>
          <p:cNvPicPr>
            <a:picLocks noChangeAspect="1"/>
          </p:cNvPicPr>
          <p:nvPr/>
        </p:nvPicPr>
        <p:blipFill>
          <a:blip r:embed="rId2"/>
          <a:stretch>
            <a:fillRect/>
          </a:stretch>
        </p:blipFill>
        <p:spPr>
          <a:xfrm>
            <a:off x="1468450" y="1126248"/>
            <a:ext cx="7370342" cy="4351558"/>
          </a:xfrm>
          <a:prstGeom prst="rect">
            <a:avLst/>
          </a:prstGeom>
        </p:spPr>
      </p:pic>
    </p:spTree>
    <p:extLst>
      <p:ext uri="{BB962C8B-B14F-4D97-AF65-F5344CB8AC3E}">
        <p14:creationId xmlns:p14="http://schemas.microsoft.com/office/powerpoint/2010/main" val="386473491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FB183C-D435-4A5E-C20B-B85CD39BD3BB}"/>
              </a:ext>
            </a:extLst>
          </p:cNvPr>
          <p:cNvPicPr>
            <a:picLocks noChangeAspect="1"/>
          </p:cNvPicPr>
          <p:nvPr/>
        </p:nvPicPr>
        <p:blipFill>
          <a:blip r:embed="rId2"/>
          <a:stretch>
            <a:fillRect/>
          </a:stretch>
        </p:blipFill>
        <p:spPr>
          <a:xfrm>
            <a:off x="982102" y="1314808"/>
            <a:ext cx="3425179" cy="1328202"/>
          </a:xfrm>
          <a:prstGeom prst="rect">
            <a:avLst/>
          </a:prstGeom>
        </p:spPr>
      </p:pic>
      <p:pic>
        <p:nvPicPr>
          <p:cNvPr id="3" name="Picture 2">
            <a:extLst>
              <a:ext uri="{FF2B5EF4-FFF2-40B4-BE49-F238E27FC236}">
                <a16:creationId xmlns:a16="http://schemas.microsoft.com/office/drawing/2014/main" id="{10FE7AC1-FBCE-03D3-2C55-8FC5550CB9D9}"/>
              </a:ext>
            </a:extLst>
          </p:cNvPr>
          <p:cNvPicPr>
            <a:picLocks noChangeAspect="1"/>
          </p:cNvPicPr>
          <p:nvPr/>
        </p:nvPicPr>
        <p:blipFill>
          <a:blip r:embed="rId3"/>
          <a:stretch>
            <a:fillRect/>
          </a:stretch>
        </p:blipFill>
        <p:spPr>
          <a:xfrm>
            <a:off x="5107215" y="1274059"/>
            <a:ext cx="3647188" cy="1409700"/>
          </a:xfrm>
          <a:prstGeom prst="rect">
            <a:avLst/>
          </a:prstGeom>
        </p:spPr>
      </p:pic>
      <p:pic>
        <p:nvPicPr>
          <p:cNvPr id="4" name="Picture 3">
            <a:extLst>
              <a:ext uri="{FF2B5EF4-FFF2-40B4-BE49-F238E27FC236}">
                <a16:creationId xmlns:a16="http://schemas.microsoft.com/office/drawing/2014/main" id="{1C0B9FCA-A720-260C-5764-96F7EB9C300E}"/>
              </a:ext>
            </a:extLst>
          </p:cNvPr>
          <p:cNvPicPr>
            <a:picLocks noChangeAspect="1"/>
          </p:cNvPicPr>
          <p:nvPr/>
        </p:nvPicPr>
        <p:blipFill>
          <a:blip r:embed="rId4"/>
          <a:stretch>
            <a:fillRect/>
          </a:stretch>
        </p:blipFill>
        <p:spPr>
          <a:xfrm>
            <a:off x="906475" y="3550749"/>
            <a:ext cx="3432055" cy="2145472"/>
          </a:xfrm>
          <a:prstGeom prst="rect">
            <a:avLst/>
          </a:prstGeom>
        </p:spPr>
      </p:pic>
      <p:pic>
        <p:nvPicPr>
          <p:cNvPr id="5" name="Picture 4">
            <a:extLst>
              <a:ext uri="{FF2B5EF4-FFF2-40B4-BE49-F238E27FC236}">
                <a16:creationId xmlns:a16="http://schemas.microsoft.com/office/drawing/2014/main" id="{6C8504A5-9E1D-A3D2-4C38-4209A891167C}"/>
              </a:ext>
            </a:extLst>
          </p:cNvPr>
          <p:cNvPicPr>
            <a:picLocks noChangeAspect="1"/>
          </p:cNvPicPr>
          <p:nvPr/>
        </p:nvPicPr>
        <p:blipFill>
          <a:blip r:embed="rId5"/>
          <a:stretch>
            <a:fillRect/>
          </a:stretch>
        </p:blipFill>
        <p:spPr>
          <a:xfrm>
            <a:off x="5107215" y="3550748"/>
            <a:ext cx="3720573" cy="2103808"/>
          </a:xfrm>
          <a:prstGeom prst="rect">
            <a:avLst/>
          </a:prstGeom>
        </p:spPr>
      </p:pic>
      <p:sp>
        <p:nvSpPr>
          <p:cNvPr id="7" name="TextBox 6">
            <a:extLst>
              <a:ext uri="{FF2B5EF4-FFF2-40B4-BE49-F238E27FC236}">
                <a16:creationId xmlns:a16="http://schemas.microsoft.com/office/drawing/2014/main" id="{24C87E53-AEC5-7394-DE2E-7CFBA1CA0FCD}"/>
              </a:ext>
            </a:extLst>
          </p:cNvPr>
          <p:cNvSpPr txBox="1"/>
          <p:nvPr/>
        </p:nvSpPr>
        <p:spPr>
          <a:xfrm>
            <a:off x="982102" y="497854"/>
            <a:ext cx="6105524" cy="923330"/>
          </a:xfrm>
          <a:prstGeom prst="rect">
            <a:avLst/>
          </a:prstGeom>
          <a:noFill/>
        </p:spPr>
        <p:txBody>
          <a:bodyPr wrap="square">
            <a:spAutoFit/>
          </a:bodyPr>
          <a:lstStyle/>
          <a:p>
            <a:r>
              <a:rPr lang="en-US" sz="1800" b="1" dirty="0">
                <a:solidFill>
                  <a:schemeClr val="accent1"/>
                </a:solidFill>
                <a:latin typeface="Times New Roman" panose="02020603050405020304" pitchFamily="18" charset="0"/>
                <a:cs typeface="Times New Roman" panose="02020603050405020304" pitchFamily="18" charset="0"/>
              </a:rPr>
              <a:t>Donor</a:t>
            </a:r>
            <a:r>
              <a:rPr lang="en-US" sz="1800" b="1" dirty="0">
                <a:solidFill>
                  <a:schemeClr val="accent1"/>
                </a:solidFill>
              </a:rPr>
              <a:t> :                                                 </a:t>
            </a:r>
            <a:r>
              <a:rPr lang="en-US" sz="1800" b="1" dirty="0">
                <a:solidFill>
                  <a:schemeClr val="accent1"/>
                </a:solidFill>
                <a:latin typeface="Times New Roman" panose="02020603050405020304" pitchFamily="18" charset="0"/>
                <a:cs typeface="Times New Roman" panose="02020603050405020304" pitchFamily="18" charset="0"/>
              </a:rPr>
              <a:t>Recipient :</a:t>
            </a:r>
            <a:br>
              <a:rPr lang="en-US" sz="1800" b="1" dirty="0">
                <a:solidFill>
                  <a:schemeClr val="accent1"/>
                </a:solidFill>
              </a:rPr>
            </a:br>
            <a:br>
              <a:rPr lang="en-US" sz="1800" b="1" dirty="0">
                <a:solidFill>
                  <a:schemeClr val="accent1"/>
                </a:solidFill>
              </a:rPr>
            </a:br>
            <a:r>
              <a:rPr lang="en-US" sz="1800" dirty="0">
                <a:solidFill>
                  <a:schemeClr val="bg2"/>
                </a:solidFill>
              </a:rPr>
              <a:t>  </a:t>
            </a:r>
            <a:endParaRPr lang="en-SG" dirty="0"/>
          </a:p>
        </p:txBody>
      </p:sp>
      <p:sp>
        <p:nvSpPr>
          <p:cNvPr id="9" name="TextBox 8">
            <a:extLst>
              <a:ext uri="{FF2B5EF4-FFF2-40B4-BE49-F238E27FC236}">
                <a16:creationId xmlns:a16="http://schemas.microsoft.com/office/drawing/2014/main" id="{AB5448C6-5683-8CE5-6A37-7C69D7832392}"/>
              </a:ext>
            </a:extLst>
          </p:cNvPr>
          <p:cNvSpPr txBox="1"/>
          <p:nvPr/>
        </p:nvSpPr>
        <p:spPr>
          <a:xfrm>
            <a:off x="906475" y="2998299"/>
            <a:ext cx="8176185" cy="923330"/>
          </a:xfrm>
          <a:prstGeom prst="rect">
            <a:avLst/>
          </a:prstGeom>
          <a:noFill/>
        </p:spPr>
        <p:txBody>
          <a:bodyPr wrap="square">
            <a:spAutoFit/>
          </a:bodyPr>
          <a:lstStyle/>
          <a:p>
            <a:r>
              <a:rPr lang="en-US" sz="1800" b="1" dirty="0" err="1">
                <a:solidFill>
                  <a:schemeClr val="accent1"/>
                </a:solidFill>
                <a:latin typeface="Times New Roman" panose="02020603050405020304" pitchFamily="18" charset="0"/>
                <a:cs typeface="Times New Roman" panose="02020603050405020304" pitchFamily="18" charset="0"/>
              </a:rPr>
              <a:t>Blood_info</a:t>
            </a:r>
            <a:r>
              <a:rPr lang="en-US" sz="1800" b="1" dirty="0">
                <a:solidFill>
                  <a:schemeClr val="accent1"/>
                </a:solidFill>
                <a:latin typeface="Times New Roman" panose="02020603050405020304" pitchFamily="18" charset="0"/>
                <a:cs typeface="Times New Roman" panose="02020603050405020304" pitchFamily="18" charset="0"/>
              </a:rPr>
              <a:t>:                                                      Feedback:</a:t>
            </a:r>
            <a:br>
              <a:rPr lang="en-US" sz="1800" b="1" dirty="0">
                <a:solidFill>
                  <a:schemeClr val="accent1"/>
                </a:solidFill>
              </a:rPr>
            </a:br>
            <a:br>
              <a:rPr lang="en-US" sz="1800" b="1" dirty="0">
                <a:solidFill>
                  <a:schemeClr val="accent1"/>
                </a:solidFill>
              </a:rPr>
            </a:br>
            <a:endParaRPr lang="en-SG" b="1" dirty="0">
              <a:solidFill>
                <a:schemeClr val="accent1"/>
              </a:solidFill>
            </a:endParaRPr>
          </a:p>
        </p:txBody>
      </p:sp>
    </p:spTree>
    <p:extLst>
      <p:ext uri="{BB962C8B-B14F-4D97-AF65-F5344CB8AC3E}">
        <p14:creationId xmlns:p14="http://schemas.microsoft.com/office/powerpoint/2010/main" val="171625254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84276AD-01DC-EEA4-1EEC-5A11E12B0842}"/>
              </a:ext>
            </a:extLst>
          </p:cNvPr>
          <p:cNvSpPr txBox="1"/>
          <p:nvPr/>
        </p:nvSpPr>
        <p:spPr>
          <a:xfrm>
            <a:off x="405030" y="566648"/>
            <a:ext cx="9362858" cy="954107"/>
          </a:xfrm>
          <a:prstGeom prst="rect">
            <a:avLst/>
          </a:prstGeom>
          <a:noFill/>
        </p:spPr>
        <p:txBody>
          <a:bodyPr wrap="square">
            <a:spAutoFit/>
          </a:bodyPr>
          <a:lstStyle/>
          <a:p>
            <a:r>
              <a:rPr lang="en-US" sz="2000" b="1" dirty="0" err="1">
                <a:solidFill>
                  <a:schemeClr val="accent1"/>
                </a:solidFill>
                <a:latin typeface="Times New Roman" panose="02020603050405020304" pitchFamily="18" charset="0"/>
                <a:cs typeface="Times New Roman" panose="02020603050405020304" pitchFamily="18" charset="0"/>
              </a:rPr>
              <a:t>Request_form</a:t>
            </a:r>
            <a:r>
              <a:rPr lang="en-US" sz="2000" b="1" dirty="0">
                <a:solidFill>
                  <a:schemeClr val="accent1"/>
                </a:solidFill>
                <a:latin typeface="Times New Roman" panose="02020603050405020304" pitchFamily="18" charset="0"/>
                <a:cs typeface="Times New Roman" panose="02020603050405020304" pitchFamily="18" charset="0"/>
              </a:rPr>
              <a:t> :                                                                        </a:t>
            </a:r>
            <a:br>
              <a:rPr lang="en-US" sz="1800" dirty="0">
                <a:solidFill>
                  <a:schemeClr val="bg1"/>
                </a:solidFill>
              </a:rPr>
            </a:br>
            <a:br>
              <a:rPr lang="en-US" sz="1800" dirty="0">
                <a:solidFill>
                  <a:schemeClr val="bg2"/>
                </a:solidFill>
              </a:rPr>
            </a:br>
            <a:endParaRPr lang="en-SG" dirty="0"/>
          </a:p>
        </p:txBody>
      </p:sp>
      <p:pic>
        <p:nvPicPr>
          <p:cNvPr id="4" name="Picture 3">
            <a:extLst>
              <a:ext uri="{FF2B5EF4-FFF2-40B4-BE49-F238E27FC236}">
                <a16:creationId xmlns:a16="http://schemas.microsoft.com/office/drawing/2014/main" id="{272BE7E4-95BD-5EB3-0617-DD480BDB825E}"/>
              </a:ext>
            </a:extLst>
          </p:cNvPr>
          <p:cNvPicPr>
            <a:picLocks noChangeAspect="1"/>
          </p:cNvPicPr>
          <p:nvPr/>
        </p:nvPicPr>
        <p:blipFill>
          <a:blip r:embed="rId2"/>
          <a:stretch>
            <a:fillRect/>
          </a:stretch>
        </p:blipFill>
        <p:spPr>
          <a:xfrm>
            <a:off x="405030" y="1123951"/>
            <a:ext cx="4700918" cy="2120530"/>
          </a:xfrm>
          <a:prstGeom prst="rect">
            <a:avLst/>
          </a:prstGeom>
        </p:spPr>
      </p:pic>
      <p:pic>
        <p:nvPicPr>
          <p:cNvPr id="5" name="Picture 4">
            <a:extLst>
              <a:ext uri="{FF2B5EF4-FFF2-40B4-BE49-F238E27FC236}">
                <a16:creationId xmlns:a16="http://schemas.microsoft.com/office/drawing/2014/main" id="{0C04DA0D-2B03-9495-1EB9-3049DBC5BA9A}"/>
              </a:ext>
            </a:extLst>
          </p:cNvPr>
          <p:cNvPicPr>
            <a:picLocks noChangeAspect="1"/>
          </p:cNvPicPr>
          <p:nvPr/>
        </p:nvPicPr>
        <p:blipFill>
          <a:blip r:embed="rId3"/>
          <a:stretch>
            <a:fillRect/>
          </a:stretch>
        </p:blipFill>
        <p:spPr>
          <a:xfrm>
            <a:off x="4200525" y="4079565"/>
            <a:ext cx="5334000" cy="2554810"/>
          </a:xfrm>
          <a:prstGeom prst="rect">
            <a:avLst/>
          </a:prstGeom>
        </p:spPr>
      </p:pic>
      <p:sp>
        <p:nvSpPr>
          <p:cNvPr id="7" name="TextBox 6">
            <a:extLst>
              <a:ext uri="{FF2B5EF4-FFF2-40B4-BE49-F238E27FC236}">
                <a16:creationId xmlns:a16="http://schemas.microsoft.com/office/drawing/2014/main" id="{1C012DB7-7014-235F-209F-2FFEF9D63F11}"/>
              </a:ext>
            </a:extLst>
          </p:cNvPr>
          <p:cNvSpPr txBox="1"/>
          <p:nvPr/>
        </p:nvSpPr>
        <p:spPr>
          <a:xfrm>
            <a:off x="4071938" y="3477357"/>
            <a:ext cx="6105524" cy="400110"/>
          </a:xfrm>
          <a:prstGeom prst="rect">
            <a:avLst/>
          </a:prstGeom>
          <a:noFill/>
        </p:spPr>
        <p:txBody>
          <a:bodyPr wrap="square">
            <a:spAutoFit/>
          </a:bodyPr>
          <a:lstStyle/>
          <a:p>
            <a:r>
              <a:rPr lang="en-US" sz="1800" b="1" dirty="0" err="1">
                <a:solidFill>
                  <a:schemeClr val="accent1"/>
                </a:solidFill>
                <a:latin typeface="Times New Roman" panose="02020603050405020304" pitchFamily="18" charset="0"/>
                <a:cs typeface="Times New Roman" panose="02020603050405020304" pitchFamily="18" charset="0"/>
              </a:rPr>
              <a:t>Donation_</a:t>
            </a:r>
            <a:r>
              <a:rPr lang="en-US" sz="2000" b="1" dirty="0" err="1">
                <a:solidFill>
                  <a:schemeClr val="accent1"/>
                </a:solidFill>
                <a:latin typeface="Times New Roman" panose="02020603050405020304" pitchFamily="18" charset="0"/>
                <a:cs typeface="Times New Roman" panose="02020603050405020304" pitchFamily="18" charset="0"/>
              </a:rPr>
              <a:t>status</a:t>
            </a:r>
            <a:r>
              <a:rPr lang="en-US" sz="1800" b="1" dirty="0">
                <a:solidFill>
                  <a:schemeClr val="accent1"/>
                </a:solidFill>
                <a:latin typeface="Times New Roman" panose="02020603050405020304" pitchFamily="18" charset="0"/>
                <a:cs typeface="Times New Roman" panose="02020603050405020304" pitchFamily="18" charset="0"/>
              </a:rPr>
              <a:t>:</a:t>
            </a:r>
            <a:endParaRPr lang="en-SG" b="1" dirty="0">
              <a:solidFill>
                <a:schemeClr val="accent1"/>
              </a:solidFill>
            </a:endParaRPr>
          </a:p>
        </p:txBody>
      </p:sp>
    </p:spTree>
    <p:extLst>
      <p:ext uri="{BB962C8B-B14F-4D97-AF65-F5344CB8AC3E}">
        <p14:creationId xmlns:p14="http://schemas.microsoft.com/office/powerpoint/2010/main" val="3502163692"/>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3BA1571-BF5F-450E-AFF8-1F1447996AFB}"/>
              </a:ext>
            </a:extLst>
          </p:cNvPr>
          <p:cNvSpPr txBox="1"/>
          <p:nvPr/>
        </p:nvSpPr>
        <p:spPr>
          <a:xfrm>
            <a:off x="782320" y="2151727"/>
            <a:ext cx="8890000" cy="2554545"/>
          </a:xfrm>
          <a:prstGeom prst="rect">
            <a:avLst/>
          </a:prstGeom>
          <a:noFill/>
        </p:spPr>
        <p:txBody>
          <a:bodyPr wrap="square" rtlCol="0">
            <a:spAutoFit/>
          </a:bodyPr>
          <a:lstStyle/>
          <a:p>
            <a:pPr algn="ctr"/>
            <a:r>
              <a:rPr lang="en-IN" sz="8000" dirty="0">
                <a:solidFill>
                  <a:schemeClr val="accent1"/>
                </a:solidFill>
              </a:rPr>
              <a:t>REFERENTIAL KEY CONSTRAINTS</a:t>
            </a:r>
          </a:p>
        </p:txBody>
      </p:sp>
    </p:spTree>
    <p:extLst>
      <p:ext uri="{BB962C8B-B14F-4D97-AF65-F5344CB8AC3E}">
        <p14:creationId xmlns:p14="http://schemas.microsoft.com/office/powerpoint/2010/main" val="267919602"/>
      </p:ext>
    </p:extLst>
  </p:cSld>
  <p:clrMapOvr>
    <a:masterClrMapping/>
  </p:clrMapOvr>
  <p:transition spd="slow">
    <p:wipe/>
  </p:transition>
</p:sld>
</file>

<file path=ppt/theme/theme1.xml><?xml version="1.0" encoding="utf-8"?>
<a:theme xmlns:a="http://schemas.openxmlformats.org/drawingml/2006/main" name="Facet">
  <a:themeElements>
    <a:clrScheme name="Orange Red">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docProps/app.xml><?xml version="1.0" encoding="utf-8"?>
<Properties xmlns="http://schemas.openxmlformats.org/officeDocument/2006/extended-properties" xmlns:vt="http://schemas.openxmlformats.org/officeDocument/2006/docPropsVTypes">
  <Template>Facet</Template>
  <TotalTime>719</TotalTime>
  <Words>919</Words>
  <Application>Microsoft Office PowerPoint</Application>
  <PresentationFormat>Widescreen</PresentationFormat>
  <Paragraphs>47</Paragraphs>
  <Slides>25</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Slide Titles</vt:lpstr>
      </vt:variant>
      <vt:variant>
        <vt:i4>25</vt:i4>
      </vt:variant>
      <vt:variant>
        <vt:lpstr>Custom Shows</vt:lpstr>
      </vt:variant>
      <vt:variant>
        <vt:i4>1</vt:i4>
      </vt:variant>
    </vt:vector>
  </HeadingPairs>
  <TitlesOfParts>
    <vt:vector size="35" baseType="lpstr">
      <vt:lpstr>Arial</vt:lpstr>
      <vt:lpstr>Bahnschrift Light SemiCondensed</vt:lpstr>
      <vt:lpstr>Bahnschrift SemiCondensed</vt:lpstr>
      <vt:lpstr>Bahnschrift SemiLight Condensed</vt:lpstr>
      <vt:lpstr>Bahnschrift SemiLight SemiConde</vt:lpstr>
      <vt:lpstr>Times New Roman</vt:lpstr>
      <vt:lpstr>Trebuchet MS</vt:lpstr>
      <vt:lpstr>Wingdings 3</vt:lpstr>
      <vt:lpstr>Facet</vt:lpstr>
      <vt:lpstr>BLOOD BANK MANAGEMENT SYSTEM</vt:lpstr>
      <vt:lpstr>Blood bank management system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Custom Show 1</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BLOOD BANK MANAGEMENT SYSTEM</dc:title>
  <dc:creator>pushparaman</dc:creator>
  <cp:lastModifiedBy>PLABAN DATTA</cp:lastModifiedBy>
  <cp:revision>19</cp:revision>
  <dcterms:created xsi:type="dcterms:W3CDTF">2022-06-26T03:18:16Z</dcterms:created>
  <dcterms:modified xsi:type="dcterms:W3CDTF">2022-06-26T13:24:39Z</dcterms:modified>
</cp:coreProperties>
</file>